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bookmarkIdSeed="2">
  <p:sldMasterIdLst>
    <p:sldMasterId id="2147483669" r:id="rId1"/>
  </p:sldMasterIdLst>
  <p:notesMasterIdLst>
    <p:notesMasterId r:id="rId49"/>
  </p:notesMasterIdLst>
  <p:sldIdLst>
    <p:sldId id="256" r:id="rId2"/>
    <p:sldId id="405" r:id="rId3"/>
    <p:sldId id="416" r:id="rId4"/>
    <p:sldId id="412" r:id="rId5"/>
    <p:sldId id="421" r:id="rId6"/>
    <p:sldId id="438" r:id="rId7"/>
    <p:sldId id="434" r:id="rId8"/>
    <p:sldId id="435" r:id="rId9"/>
    <p:sldId id="440" r:id="rId10"/>
    <p:sldId id="436" r:id="rId11"/>
    <p:sldId id="439" r:id="rId12"/>
    <p:sldId id="422" r:id="rId13"/>
    <p:sldId id="413" r:id="rId14"/>
    <p:sldId id="708" r:id="rId15"/>
    <p:sldId id="709" r:id="rId16"/>
    <p:sldId id="452" r:id="rId17"/>
    <p:sldId id="711" r:id="rId18"/>
    <p:sldId id="722" r:id="rId19"/>
    <p:sldId id="653" r:id="rId20"/>
    <p:sldId id="339" r:id="rId21"/>
    <p:sldId id="286" r:id="rId22"/>
    <p:sldId id="723" r:id="rId23"/>
    <p:sldId id="724" r:id="rId24"/>
    <p:sldId id="716" r:id="rId25"/>
    <p:sldId id="725" r:id="rId26"/>
    <p:sldId id="710" r:id="rId27"/>
    <p:sldId id="712" r:id="rId28"/>
    <p:sldId id="414" r:id="rId29"/>
    <p:sldId id="445" r:id="rId30"/>
    <p:sldId id="430" r:id="rId31"/>
    <p:sldId id="423" r:id="rId32"/>
    <p:sldId id="427" r:id="rId33"/>
    <p:sldId id="454" r:id="rId34"/>
    <p:sldId id="418" r:id="rId35"/>
    <p:sldId id="455" r:id="rId36"/>
    <p:sldId id="425" r:id="rId37"/>
    <p:sldId id="426" r:id="rId38"/>
    <p:sldId id="717" r:id="rId39"/>
    <p:sldId id="718" r:id="rId40"/>
    <p:sldId id="726" r:id="rId41"/>
    <p:sldId id="727" r:id="rId42"/>
    <p:sldId id="719" r:id="rId43"/>
    <p:sldId id="446" r:id="rId44"/>
    <p:sldId id="433" r:id="rId45"/>
    <p:sldId id="720" r:id="rId46"/>
    <p:sldId id="721" r:id="rId47"/>
    <p:sldId id="442"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FCB040"/>
    <a:srgbClr val="00A651"/>
    <a:srgbClr val="EE1B23"/>
    <a:srgbClr val="0072BC"/>
    <a:srgbClr val="4D4D4D"/>
    <a:srgbClr val="969696"/>
    <a:srgbClr val="FBB04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9" autoAdjust="0"/>
    <p:restoredTop sz="76256" autoAdjust="0"/>
  </p:normalViewPr>
  <p:slideViewPr>
    <p:cSldViewPr snapToGrid="0">
      <p:cViewPr varScale="1">
        <p:scale>
          <a:sx n="55" d="100"/>
          <a:sy n="55" d="100"/>
        </p:scale>
        <p:origin x="1326" y="6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hyperlink" Target="https://www.youtube.com/watch?v=6ZYUJp-XfvY" TargetMode="External"/><Relationship Id="rId3" Type="http://schemas.openxmlformats.org/officeDocument/2006/relationships/hyperlink" Target="https://fscluster.org/sites/default/files/documents/hrp_tip_sheet_disability_final_version.pdf" TargetMode="External"/><Relationship Id="rId7" Type="http://schemas.openxmlformats.org/officeDocument/2006/relationships/hyperlink" Target="https://interagencystandingcommittee.org/covid-19-outbreak-readiness-and-response" TargetMode="External"/><Relationship Id="rId2" Type="http://schemas.openxmlformats.org/officeDocument/2006/relationships/hyperlink" Target="https://fscluster.org/sites/default/files/documents/hno_tip_sheet_disability_final_version1.pdf" TargetMode="External"/><Relationship Id="rId1" Type="http://schemas.openxmlformats.org/officeDocument/2006/relationships/hyperlink" Target="https://www.globalprotectioncluster.org/wp-content/uploads/Guidance-on-Strengthening-Disability-Inclusion-in-Humanitarian-Response-Plans.pdf" TargetMode="External"/><Relationship Id="rId6" Type="http://schemas.openxmlformats.org/officeDocument/2006/relationships/hyperlink" Target="https://drive.google.com/file/d/1-iU81sQXqB6o7Xaxt2qqQUJ0e8LNFOcr/view" TargetMode="External"/><Relationship Id="rId5" Type="http://schemas.openxmlformats.org/officeDocument/2006/relationships/hyperlink" Target="http://training.unicef.org/disability/emergencies/" TargetMode="External"/><Relationship Id="rId4" Type="http://schemas.openxmlformats.org/officeDocument/2006/relationships/hyperlink" Target="https://interagencystandingcommittee.org/system/files/2019-11/IASC%20Guidelines%20on%20the%20Inclusion%20of%20Persons%20with%20Disabilities%20in%20Humanitarian%20Action%2C%202019.pdf" TargetMode="External"/></Relationships>
</file>

<file path=ppt/diagrams/_rels/drawing2.xml.rels><?xml version="1.0" encoding="UTF-8" standalone="yes"?>
<Relationships xmlns="http://schemas.openxmlformats.org/package/2006/relationships"><Relationship Id="rId8" Type="http://schemas.openxmlformats.org/officeDocument/2006/relationships/hyperlink" Target="https://interagencystandingcommittee.org/covid-19-outbreak-readiness-and-response" TargetMode="External"/><Relationship Id="rId3" Type="http://schemas.openxmlformats.org/officeDocument/2006/relationships/hyperlink" Target="https://fscluster.org/sites/default/files/documents/hrp_tip_sheet_disability_final_version.pdf" TargetMode="External"/><Relationship Id="rId7" Type="http://schemas.openxmlformats.org/officeDocument/2006/relationships/hyperlink" Target="https://drive.google.com/file/d/1-iU81sQXqB6o7Xaxt2qqQUJ0e8LNFOcr/view" TargetMode="External"/><Relationship Id="rId2" Type="http://schemas.openxmlformats.org/officeDocument/2006/relationships/hyperlink" Target="https://fscluster.org/sites/default/files/documents/hno_tip_sheet_disability_final_version1.pdf" TargetMode="External"/><Relationship Id="rId1" Type="http://schemas.openxmlformats.org/officeDocument/2006/relationships/hyperlink" Target="https://www.globalprotectioncluster.org/wp-content/uploads/Guidance-on-Strengthening-Disability-Inclusion-in-Humanitarian-Response-Plans.pdf" TargetMode="External"/><Relationship Id="rId6" Type="http://schemas.openxmlformats.org/officeDocument/2006/relationships/hyperlink" Target="http://training.unicef.org/disability/emergencies/" TargetMode="External"/><Relationship Id="rId5" Type="http://schemas.openxmlformats.org/officeDocument/2006/relationships/hyperlink" Target="https://interagencystandingcommittee.org/system/files/2019-11/IASC%20Guidelines%20on%20the%20Inclusion%20of%20Persons%20with%20Disabilities%20in%20Humanitarian%20Action%2C%202019.pdf" TargetMode="External"/><Relationship Id="rId4" Type="http://schemas.openxmlformats.org/officeDocument/2006/relationships/hyperlink" Target="https://www.youtube.com/watch?v=6ZYUJp-XfvY"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DB1546-9397-4D26-8E07-265D399E3AAA}"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00E3D9BD-E555-4FAC-8882-685EB87071C3}">
      <dgm:prSet phldrT="[Text]"/>
      <dgm:spPr/>
      <dgm:t>
        <a:bodyPr/>
        <a:lstStyle/>
        <a:p>
          <a:r>
            <a:rPr lang="en-US"/>
            <a:t>Analysis: </a:t>
          </a:r>
        </a:p>
      </dgm:t>
    </dgm:pt>
    <dgm:pt modelId="{8BF4883B-9545-4C3C-8628-23147820B920}" type="parTrans" cxnId="{E46A209E-36E3-46D8-81DF-A186B131431E}">
      <dgm:prSet/>
      <dgm:spPr/>
      <dgm:t>
        <a:bodyPr/>
        <a:lstStyle/>
        <a:p>
          <a:endParaRPr lang="en-US"/>
        </a:p>
      </dgm:t>
    </dgm:pt>
    <dgm:pt modelId="{35518ACA-A7A3-4D2D-A717-0A6E397A9E52}" type="sibTrans" cxnId="{E46A209E-36E3-46D8-81DF-A186B131431E}">
      <dgm:prSet/>
      <dgm:spPr/>
      <dgm:t>
        <a:bodyPr/>
        <a:lstStyle/>
        <a:p>
          <a:endParaRPr lang="en-US"/>
        </a:p>
      </dgm:t>
    </dgm:pt>
    <dgm:pt modelId="{CA7256B0-6C03-48DE-B136-76CD73F13461}">
      <dgm:prSet/>
      <dgm:spPr/>
      <dgm:t>
        <a:bodyPr/>
        <a:lstStyle/>
        <a:p>
          <a:r>
            <a:rPr lang="en-US" dirty="0"/>
            <a:t>Analysis of factors contributing to risk &amp; differentiation of persons with disabilities from other ‘vulnerable groups’ to produce a more nuanced analysis</a:t>
          </a:r>
        </a:p>
      </dgm:t>
    </dgm:pt>
    <dgm:pt modelId="{D754BC54-75E0-43E8-B9DA-2BC09B117538}" type="parTrans" cxnId="{958D72B2-0645-42C1-963D-3C7311C2C455}">
      <dgm:prSet/>
      <dgm:spPr/>
      <dgm:t>
        <a:bodyPr/>
        <a:lstStyle/>
        <a:p>
          <a:endParaRPr lang="en-US"/>
        </a:p>
      </dgm:t>
    </dgm:pt>
    <dgm:pt modelId="{B2F2FB4C-0241-458F-BF81-DF87C8F0B564}" type="sibTrans" cxnId="{958D72B2-0645-42C1-963D-3C7311C2C455}">
      <dgm:prSet/>
      <dgm:spPr/>
      <dgm:t>
        <a:bodyPr/>
        <a:lstStyle/>
        <a:p>
          <a:endParaRPr lang="en-US"/>
        </a:p>
      </dgm:t>
    </dgm:pt>
    <dgm:pt modelId="{529B5941-DDF3-4B89-93DC-71B6266EEF39}">
      <dgm:prSet/>
      <dgm:spPr/>
      <dgm:t>
        <a:bodyPr/>
        <a:lstStyle/>
        <a:p>
          <a:r>
            <a:rPr lang="en-US"/>
            <a:t>Intersectionality: </a:t>
          </a:r>
          <a:endParaRPr lang="en-US" dirty="0"/>
        </a:p>
      </dgm:t>
    </dgm:pt>
    <dgm:pt modelId="{C43E7721-30E5-44D9-B369-1BA19BF8911B}" type="parTrans" cxnId="{FE9077AE-E47F-479A-93EF-137AEABA5FD1}">
      <dgm:prSet/>
      <dgm:spPr/>
      <dgm:t>
        <a:bodyPr/>
        <a:lstStyle/>
        <a:p>
          <a:endParaRPr lang="en-US"/>
        </a:p>
      </dgm:t>
    </dgm:pt>
    <dgm:pt modelId="{BCE1E6D8-DE9C-4DC7-98C6-FB48FBD73390}" type="sibTrans" cxnId="{FE9077AE-E47F-479A-93EF-137AEABA5FD1}">
      <dgm:prSet/>
      <dgm:spPr/>
      <dgm:t>
        <a:bodyPr/>
        <a:lstStyle/>
        <a:p>
          <a:endParaRPr lang="en-US"/>
        </a:p>
      </dgm:t>
    </dgm:pt>
    <dgm:pt modelId="{552C3D06-0486-46E2-8898-39F65FE25323}">
      <dgm:prSet/>
      <dgm:spPr/>
      <dgm:t>
        <a:bodyPr/>
        <a:lstStyle/>
        <a:p>
          <a:r>
            <a:rPr lang="en-US"/>
            <a:t>Intersectional analysis- understanding how aspects of diversity intersect to impact risk</a:t>
          </a:r>
          <a:endParaRPr lang="en-US" dirty="0"/>
        </a:p>
      </dgm:t>
    </dgm:pt>
    <dgm:pt modelId="{342CF9E5-184F-49DE-B26A-A752E1F4C72B}" type="parTrans" cxnId="{903C6443-122E-4A9A-B194-8AF46FC255C1}">
      <dgm:prSet/>
      <dgm:spPr/>
      <dgm:t>
        <a:bodyPr/>
        <a:lstStyle/>
        <a:p>
          <a:endParaRPr lang="en-US"/>
        </a:p>
      </dgm:t>
    </dgm:pt>
    <dgm:pt modelId="{5AF87E75-A149-4CDA-BB5D-41FA22A063EF}" type="sibTrans" cxnId="{903C6443-122E-4A9A-B194-8AF46FC255C1}">
      <dgm:prSet/>
      <dgm:spPr/>
      <dgm:t>
        <a:bodyPr/>
        <a:lstStyle/>
        <a:p>
          <a:endParaRPr lang="en-US"/>
        </a:p>
      </dgm:t>
    </dgm:pt>
    <dgm:pt modelId="{19AC1B74-E432-4043-B1D5-CF52069FF187}">
      <dgm:prSet/>
      <dgm:spPr/>
      <dgm:t>
        <a:bodyPr/>
        <a:lstStyle/>
        <a:p>
          <a:r>
            <a:rPr lang="en-US"/>
            <a:t>Participation: </a:t>
          </a:r>
          <a:endParaRPr lang="en-US" dirty="0"/>
        </a:p>
      </dgm:t>
    </dgm:pt>
    <dgm:pt modelId="{150B51A7-0BD2-4AC3-A539-2D41163054BA}" type="parTrans" cxnId="{4AD4FC26-3B55-436C-8791-9EC97DDB4708}">
      <dgm:prSet/>
      <dgm:spPr/>
      <dgm:t>
        <a:bodyPr/>
        <a:lstStyle/>
        <a:p>
          <a:endParaRPr lang="en-US"/>
        </a:p>
      </dgm:t>
    </dgm:pt>
    <dgm:pt modelId="{312978A5-A28B-49A3-AB39-196C5D300871}" type="sibTrans" cxnId="{4AD4FC26-3B55-436C-8791-9EC97DDB4708}">
      <dgm:prSet/>
      <dgm:spPr/>
      <dgm:t>
        <a:bodyPr/>
        <a:lstStyle/>
        <a:p>
          <a:endParaRPr lang="en-US"/>
        </a:p>
      </dgm:t>
    </dgm:pt>
    <dgm:pt modelId="{8969AD34-85C3-469A-84A7-5F9D4CD50F4C}">
      <dgm:prSet/>
      <dgm:spPr/>
      <dgm:t>
        <a:bodyPr/>
        <a:lstStyle/>
        <a:p>
          <a:r>
            <a:rPr lang="en-US"/>
            <a:t>Inclusive processes for consulting with persons with disabilities &amp; Engagement of local OPDs </a:t>
          </a:r>
          <a:endParaRPr lang="en-US" dirty="0"/>
        </a:p>
      </dgm:t>
    </dgm:pt>
    <dgm:pt modelId="{FD91C4CD-2B4E-4D11-B1DA-B058593C83EF}" type="parTrans" cxnId="{FD77E618-89DE-4A0C-B165-83F61293119A}">
      <dgm:prSet/>
      <dgm:spPr/>
      <dgm:t>
        <a:bodyPr/>
        <a:lstStyle/>
        <a:p>
          <a:endParaRPr lang="en-US"/>
        </a:p>
      </dgm:t>
    </dgm:pt>
    <dgm:pt modelId="{C40ECF7A-8C96-4E2F-A918-6F601F1B3F2A}" type="sibTrans" cxnId="{FD77E618-89DE-4A0C-B165-83F61293119A}">
      <dgm:prSet/>
      <dgm:spPr/>
      <dgm:t>
        <a:bodyPr/>
        <a:lstStyle/>
        <a:p>
          <a:endParaRPr lang="en-US"/>
        </a:p>
      </dgm:t>
    </dgm:pt>
    <dgm:pt modelId="{7284403D-D1DC-414F-A0EA-67D9D63BF5CC}">
      <dgm:prSet/>
      <dgm:spPr/>
      <dgm:t>
        <a:bodyPr/>
        <a:lstStyle/>
        <a:p>
          <a:r>
            <a:rPr lang="en-US"/>
            <a:t>Data collection: </a:t>
          </a:r>
          <a:endParaRPr lang="en-US" dirty="0"/>
        </a:p>
      </dgm:t>
    </dgm:pt>
    <dgm:pt modelId="{721F23BD-D43F-419F-B737-629818610C15}" type="parTrans" cxnId="{33B5C8C7-6CAF-4C04-A62B-9BD6DD2B108F}">
      <dgm:prSet/>
      <dgm:spPr/>
      <dgm:t>
        <a:bodyPr/>
        <a:lstStyle/>
        <a:p>
          <a:endParaRPr lang="en-US"/>
        </a:p>
      </dgm:t>
    </dgm:pt>
    <dgm:pt modelId="{ADA19193-EB19-453F-B86B-E8D0821CB8B0}" type="sibTrans" cxnId="{33B5C8C7-6CAF-4C04-A62B-9BD6DD2B108F}">
      <dgm:prSet/>
      <dgm:spPr/>
      <dgm:t>
        <a:bodyPr/>
        <a:lstStyle/>
        <a:p>
          <a:endParaRPr lang="en-US"/>
        </a:p>
      </dgm:t>
    </dgm:pt>
    <dgm:pt modelId="{73CE8E1F-2469-4E56-9BAE-F139B5122063}">
      <dgm:prSet/>
      <dgm:spPr/>
      <dgm:t>
        <a:bodyPr/>
        <a:lstStyle/>
        <a:p>
          <a:r>
            <a:rPr lang="en-US"/>
            <a:t>reliable and up to-date information is needed on people with a disability in the affected population and the barriers they face. Use of global disability prevalence estimates with caution and only with no other resources.</a:t>
          </a:r>
          <a:endParaRPr lang="en-US" dirty="0"/>
        </a:p>
      </dgm:t>
    </dgm:pt>
    <dgm:pt modelId="{2AC7D2A0-D574-4D12-A924-3DA0211E42CE}" type="parTrans" cxnId="{3D9E208D-E876-49F6-9A8D-5F49379417FE}">
      <dgm:prSet/>
      <dgm:spPr/>
      <dgm:t>
        <a:bodyPr/>
        <a:lstStyle/>
        <a:p>
          <a:endParaRPr lang="en-US"/>
        </a:p>
      </dgm:t>
    </dgm:pt>
    <dgm:pt modelId="{8B54572D-03A3-49CF-8360-C69297AB3F2B}" type="sibTrans" cxnId="{3D9E208D-E876-49F6-9A8D-5F49379417FE}">
      <dgm:prSet/>
      <dgm:spPr/>
      <dgm:t>
        <a:bodyPr/>
        <a:lstStyle/>
        <a:p>
          <a:endParaRPr lang="en-US"/>
        </a:p>
      </dgm:t>
    </dgm:pt>
    <dgm:pt modelId="{4EA7D65F-44D5-450C-906E-6DD842CD1BFC}">
      <dgm:prSet/>
      <dgm:spPr/>
      <dgm:t>
        <a:bodyPr/>
        <a:lstStyle/>
        <a:p>
          <a:r>
            <a:rPr lang="en-US"/>
            <a:t>Twin-track: </a:t>
          </a:r>
          <a:endParaRPr lang="en-US" dirty="0"/>
        </a:p>
      </dgm:t>
    </dgm:pt>
    <dgm:pt modelId="{9D83E9BA-920C-4B31-8481-862A82D06075}" type="parTrans" cxnId="{3087406D-A81A-48CE-94D3-E57D1CE043FF}">
      <dgm:prSet/>
      <dgm:spPr/>
      <dgm:t>
        <a:bodyPr/>
        <a:lstStyle/>
        <a:p>
          <a:endParaRPr lang="en-US"/>
        </a:p>
      </dgm:t>
    </dgm:pt>
    <dgm:pt modelId="{84F364D1-38B7-4FF6-A694-BA691DBF0BA6}" type="sibTrans" cxnId="{3087406D-A81A-48CE-94D3-E57D1CE043FF}">
      <dgm:prSet/>
      <dgm:spPr/>
      <dgm:t>
        <a:bodyPr/>
        <a:lstStyle/>
        <a:p>
          <a:endParaRPr lang="en-US"/>
        </a:p>
      </dgm:t>
    </dgm:pt>
    <dgm:pt modelId="{68DD6E47-B29E-4B5E-AD22-51B171D1E7B1}">
      <dgm:prSet/>
      <dgm:spPr/>
      <dgm:t>
        <a:bodyPr/>
        <a:lstStyle/>
        <a:p>
          <a:r>
            <a:rPr lang="en-US"/>
            <a:t>Deliberate use of a twin-track approach to design &amp; monitor the response</a:t>
          </a:r>
          <a:endParaRPr lang="en-US" dirty="0"/>
        </a:p>
      </dgm:t>
    </dgm:pt>
    <dgm:pt modelId="{A1F5FE1E-060C-4759-B826-E7F4859AAB78}" type="parTrans" cxnId="{17A3BCE0-A470-4937-86C6-D5497982848F}">
      <dgm:prSet/>
      <dgm:spPr/>
      <dgm:t>
        <a:bodyPr/>
        <a:lstStyle/>
        <a:p>
          <a:endParaRPr lang="en-US"/>
        </a:p>
      </dgm:t>
    </dgm:pt>
    <dgm:pt modelId="{AE167147-FCD6-4CA8-A21F-2EE77B0CA5FB}" type="sibTrans" cxnId="{17A3BCE0-A470-4937-86C6-D5497982848F}">
      <dgm:prSet/>
      <dgm:spPr/>
      <dgm:t>
        <a:bodyPr/>
        <a:lstStyle/>
        <a:p>
          <a:endParaRPr lang="en-US"/>
        </a:p>
      </dgm:t>
    </dgm:pt>
    <dgm:pt modelId="{85B7B0D3-6B80-4542-A6E4-9B61B22D24BB}" type="pres">
      <dgm:prSet presAssocID="{D1DB1546-9397-4D26-8E07-265D399E3AAA}" presName="Name0" presStyleCnt="0">
        <dgm:presLayoutVars>
          <dgm:chMax/>
          <dgm:chPref val="3"/>
          <dgm:dir/>
          <dgm:animOne val="branch"/>
          <dgm:animLvl val="lvl"/>
        </dgm:presLayoutVars>
      </dgm:prSet>
      <dgm:spPr/>
    </dgm:pt>
    <dgm:pt modelId="{97FFBAED-E223-4A12-AA10-A6B0615D5C66}" type="pres">
      <dgm:prSet presAssocID="{00E3D9BD-E555-4FAC-8882-685EB87071C3}" presName="composite" presStyleCnt="0"/>
      <dgm:spPr/>
    </dgm:pt>
    <dgm:pt modelId="{AA3D56C0-AFF4-4F69-BF29-2228673B3294}" type="pres">
      <dgm:prSet presAssocID="{00E3D9BD-E555-4FAC-8882-685EB87071C3}" presName="FirstChild" presStyleLbl="revTx" presStyleIdx="0" presStyleCnt="5">
        <dgm:presLayoutVars>
          <dgm:chMax val="0"/>
          <dgm:chPref val="0"/>
          <dgm:bulletEnabled val="1"/>
        </dgm:presLayoutVars>
      </dgm:prSet>
      <dgm:spPr/>
    </dgm:pt>
    <dgm:pt modelId="{D2862E24-19A5-4F81-B348-29F19AAEA9A0}" type="pres">
      <dgm:prSet presAssocID="{00E3D9BD-E555-4FAC-8882-685EB87071C3}" presName="Parent" presStyleLbl="alignNode1" presStyleIdx="0" presStyleCnt="5">
        <dgm:presLayoutVars>
          <dgm:chMax val="3"/>
          <dgm:chPref val="3"/>
          <dgm:bulletEnabled val="1"/>
        </dgm:presLayoutVars>
      </dgm:prSet>
      <dgm:spPr/>
    </dgm:pt>
    <dgm:pt modelId="{280B1EFB-E4E8-4107-9A7A-2139A9B633DE}" type="pres">
      <dgm:prSet presAssocID="{00E3D9BD-E555-4FAC-8882-685EB87071C3}" presName="Accent" presStyleLbl="parChTrans1D1" presStyleIdx="0" presStyleCnt="5"/>
      <dgm:spPr/>
    </dgm:pt>
    <dgm:pt modelId="{81D7702A-4577-456E-81A4-A40F9995A069}" type="pres">
      <dgm:prSet presAssocID="{35518ACA-A7A3-4D2D-A717-0A6E397A9E52}" presName="sibTrans" presStyleCnt="0"/>
      <dgm:spPr/>
    </dgm:pt>
    <dgm:pt modelId="{74C10A3E-B095-4D43-A0DD-BEC5864181D5}" type="pres">
      <dgm:prSet presAssocID="{529B5941-DDF3-4B89-93DC-71B6266EEF39}" presName="composite" presStyleCnt="0"/>
      <dgm:spPr/>
    </dgm:pt>
    <dgm:pt modelId="{7D85C8FE-8C54-45D4-8B8C-4564BBA978D5}" type="pres">
      <dgm:prSet presAssocID="{529B5941-DDF3-4B89-93DC-71B6266EEF39}" presName="FirstChild" presStyleLbl="revTx" presStyleIdx="1" presStyleCnt="5">
        <dgm:presLayoutVars>
          <dgm:chMax val="0"/>
          <dgm:chPref val="0"/>
          <dgm:bulletEnabled val="1"/>
        </dgm:presLayoutVars>
      </dgm:prSet>
      <dgm:spPr/>
    </dgm:pt>
    <dgm:pt modelId="{8DD37C27-A302-4F38-965E-9856403BC85D}" type="pres">
      <dgm:prSet presAssocID="{529B5941-DDF3-4B89-93DC-71B6266EEF39}" presName="Parent" presStyleLbl="alignNode1" presStyleIdx="1" presStyleCnt="5">
        <dgm:presLayoutVars>
          <dgm:chMax val="3"/>
          <dgm:chPref val="3"/>
          <dgm:bulletEnabled val="1"/>
        </dgm:presLayoutVars>
      </dgm:prSet>
      <dgm:spPr/>
    </dgm:pt>
    <dgm:pt modelId="{4919AD24-A97D-4BEC-8E0C-3B4ED2F007CF}" type="pres">
      <dgm:prSet presAssocID="{529B5941-DDF3-4B89-93DC-71B6266EEF39}" presName="Accent" presStyleLbl="parChTrans1D1" presStyleIdx="1" presStyleCnt="5"/>
      <dgm:spPr/>
    </dgm:pt>
    <dgm:pt modelId="{999B5197-C263-478D-B23B-F6ADC7B5FC45}" type="pres">
      <dgm:prSet presAssocID="{BCE1E6D8-DE9C-4DC7-98C6-FB48FBD73390}" presName="sibTrans" presStyleCnt="0"/>
      <dgm:spPr/>
    </dgm:pt>
    <dgm:pt modelId="{BFBEF6AF-C298-418F-BF85-C70A68D7D0CE}" type="pres">
      <dgm:prSet presAssocID="{19AC1B74-E432-4043-B1D5-CF52069FF187}" presName="composite" presStyleCnt="0"/>
      <dgm:spPr/>
    </dgm:pt>
    <dgm:pt modelId="{E6123D0D-F580-4365-9EBE-E6FA9C18C62D}" type="pres">
      <dgm:prSet presAssocID="{19AC1B74-E432-4043-B1D5-CF52069FF187}" presName="FirstChild" presStyleLbl="revTx" presStyleIdx="2" presStyleCnt="5">
        <dgm:presLayoutVars>
          <dgm:chMax val="0"/>
          <dgm:chPref val="0"/>
          <dgm:bulletEnabled val="1"/>
        </dgm:presLayoutVars>
      </dgm:prSet>
      <dgm:spPr/>
    </dgm:pt>
    <dgm:pt modelId="{0D34AC68-46F0-46BA-898E-319CF4043282}" type="pres">
      <dgm:prSet presAssocID="{19AC1B74-E432-4043-B1D5-CF52069FF187}" presName="Parent" presStyleLbl="alignNode1" presStyleIdx="2" presStyleCnt="5">
        <dgm:presLayoutVars>
          <dgm:chMax val="3"/>
          <dgm:chPref val="3"/>
          <dgm:bulletEnabled val="1"/>
        </dgm:presLayoutVars>
      </dgm:prSet>
      <dgm:spPr/>
    </dgm:pt>
    <dgm:pt modelId="{5DEA8298-4427-4DDC-A25E-8C6DC23B761D}" type="pres">
      <dgm:prSet presAssocID="{19AC1B74-E432-4043-B1D5-CF52069FF187}" presName="Accent" presStyleLbl="parChTrans1D1" presStyleIdx="2" presStyleCnt="5"/>
      <dgm:spPr/>
    </dgm:pt>
    <dgm:pt modelId="{DCE49DF0-8673-49CE-ADA6-8AE50BC52F5B}" type="pres">
      <dgm:prSet presAssocID="{312978A5-A28B-49A3-AB39-196C5D300871}" presName="sibTrans" presStyleCnt="0"/>
      <dgm:spPr/>
    </dgm:pt>
    <dgm:pt modelId="{DA043A13-09B4-4C7C-86E0-A234115D8B06}" type="pres">
      <dgm:prSet presAssocID="{7284403D-D1DC-414F-A0EA-67D9D63BF5CC}" presName="composite" presStyleCnt="0"/>
      <dgm:spPr/>
    </dgm:pt>
    <dgm:pt modelId="{EC60D62A-B3D7-4F9A-AD7C-B83FBA52B8F9}" type="pres">
      <dgm:prSet presAssocID="{7284403D-D1DC-414F-A0EA-67D9D63BF5CC}" presName="FirstChild" presStyleLbl="revTx" presStyleIdx="3" presStyleCnt="5">
        <dgm:presLayoutVars>
          <dgm:chMax val="0"/>
          <dgm:chPref val="0"/>
          <dgm:bulletEnabled val="1"/>
        </dgm:presLayoutVars>
      </dgm:prSet>
      <dgm:spPr/>
    </dgm:pt>
    <dgm:pt modelId="{C8AFC3F7-A569-4251-B569-26B8039304A5}" type="pres">
      <dgm:prSet presAssocID="{7284403D-D1DC-414F-A0EA-67D9D63BF5CC}" presName="Parent" presStyleLbl="alignNode1" presStyleIdx="3" presStyleCnt="5">
        <dgm:presLayoutVars>
          <dgm:chMax val="3"/>
          <dgm:chPref val="3"/>
          <dgm:bulletEnabled val="1"/>
        </dgm:presLayoutVars>
      </dgm:prSet>
      <dgm:spPr/>
    </dgm:pt>
    <dgm:pt modelId="{92EB67A7-116B-4611-B2F0-F4593BB1346B}" type="pres">
      <dgm:prSet presAssocID="{7284403D-D1DC-414F-A0EA-67D9D63BF5CC}" presName="Accent" presStyleLbl="parChTrans1D1" presStyleIdx="3" presStyleCnt="5"/>
      <dgm:spPr/>
    </dgm:pt>
    <dgm:pt modelId="{4613F6CC-5202-4118-9CBE-EACA105CA459}" type="pres">
      <dgm:prSet presAssocID="{ADA19193-EB19-453F-B86B-E8D0821CB8B0}" presName="sibTrans" presStyleCnt="0"/>
      <dgm:spPr/>
    </dgm:pt>
    <dgm:pt modelId="{FC4B7F10-7150-46EC-B91C-A8A00B664FD8}" type="pres">
      <dgm:prSet presAssocID="{4EA7D65F-44D5-450C-906E-6DD842CD1BFC}" presName="composite" presStyleCnt="0"/>
      <dgm:spPr/>
    </dgm:pt>
    <dgm:pt modelId="{53F08010-A454-48B7-AF46-1F110970F87C}" type="pres">
      <dgm:prSet presAssocID="{4EA7D65F-44D5-450C-906E-6DD842CD1BFC}" presName="FirstChild" presStyleLbl="revTx" presStyleIdx="4" presStyleCnt="5">
        <dgm:presLayoutVars>
          <dgm:chMax val="0"/>
          <dgm:chPref val="0"/>
          <dgm:bulletEnabled val="1"/>
        </dgm:presLayoutVars>
      </dgm:prSet>
      <dgm:spPr/>
    </dgm:pt>
    <dgm:pt modelId="{4E1A2B8E-19D0-486A-A44B-202D4F2456E3}" type="pres">
      <dgm:prSet presAssocID="{4EA7D65F-44D5-450C-906E-6DD842CD1BFC}" presName="Parent" presStyleLbl="alignNode1" presStyleIdx="4" presStyleCnt="5">
        <dgm:presLayoutVars>
          <dgm:chMax val="3"/>
          <dgm:chPref val="3"/>
          <dgm:bulletEnabled val="1"/>
        </dgm:presLayoutVars>
      </dgm:prSet>
      <dgm:spPr/>
    </dgm:pt>
    <dgm:pt modelId="{1D87AB77-B49E-4CAB-9661-283690D08FA6}" type="pres">
      <dgm:prSet presAssocID="{4EA7D65F-44D5-450C-906E-6DD842CD1BFC}" presName="Accent" presStyleLbl="parChTrans1D1" presStyleIdx="4" presStyleCnt="5"/>
      <dgm:spPr/>
    </dgm:pt>
  </dgm:ptLst>
  <dgm:cxnLst>
    <dgm:cxn modelId="{FD77E618-89DE-4A0C-B165-83F61293119A}" srcId="{19AC1B74-E432-4043-B1D5-CF52069FF187}" destId="{8969AD34-85C3-469A-84A7-5F9D4CD50F4C}" srcOrd="0" destOrd="0" parTransId="{FD91C4CD-2B4E-4D11-B1DA-B058593C83EF}" sibTransId="{C40ECF7A-8C96-4E2F-A918-6F601F1B3F2A}"/>
    <dgm:cxn modelId="{8A4C7B26-30DE-46AA-97EC-0AE9747828D1}" type="presOf" srcId="{00E3D9BD-E555-4FAC-8882-685EB87071C3}" destId="{D2862E24-19A5-4F81-B348-29F19AAEA9A0}" srcOrd="0" destOrd="0" presId="urn:microsoft.com/office/officeart/2011/layout/TabList"/>
    <dgm:cxn modelId="{4AD4FC26-3B55-436C-8791-9EC97DDB4708}" srcId="{D1DB1546-9397-4D26-8E07-265D399E3AAA}" destId="{19AC1B74-E432-4043-B1D5-CF52069FF187}" srcOrd="2" destOrd="0" parTransId="{150B51A7-0BD2-4AC3-A539-2D41163054BA}" sibTransId="{312978A5-A28B-49A3-AB39-196C5D300871}"/>
    <dgm:cxn modelId="{3ED8033F-6BAA-4FF1-BDBE-FD579260C433}" type="presOf" srcId="{68DD6E47-B29E-4B5E-AD22-51B171D1E7B1}" destId="{53F08010-A454-48B7-AF46-1F110970F87C}" srcOrd="0" destOrd="0" presId="urn:microsoft.com/office/officeart/2011/layout/TabList"/>
    <dgm:cxn modelId="{903C6443-122E-4A9A-B194-8AF46FC255C1}" srcId="{529B5941-DDF3-4B89-93DC-71B6266EEF39}" destId="{552C3D06-0486-46E2-8898-39F65FE25323}" srcOrd="0" destOrd="0" parTransId="{342CF9E5-184F-49DE-B26A-A752E1F4C72B}" sibTransId="{5AF87E75-A149-4CDA-BB5D-41FA22A063EF}"/>
    <dgm:cxn modelId="{3087406D-A81A-48CE-94D3-E57D1CE043FF}" srcId="{D1DB1546-9397-4D26-8E07-265D399E3AAA}" destId="{4EA7D65F-44D5-450C-906E-6DD842CD1BFC}" srcOrd="4" destOrd="0" parTransId="{9D83E9BA-920C-4B31-8481-862A82D06075}" sibTransId="{84F364D1-38B7-4FF6-A694-BA691DBF0BA6}"/>
    <dgm:cxn modelId="{1C794F58-D2E8-4902-A01F-5B464BE4675D}" type="presOf" srcId="{529B5941-DDF3-4B89-93DC-71B6266EEF39}" destId="{8DD37C27-A302-4F38-965E-9856403BC85D}" srcOrd="0" destOrd="0" presId="urn:microsoft.com/office/officeart/2011/layout/TabList"/>
    <dgm:cxn modelId="{50BD307E-48C4-402C-BD51-8061E62923BF}" type="presOf" srcId="{7284403D-D1DC-414F-A0EA-67D9D63BF5CC}" destId="{C8AFC3F7-A569-4251-B569-26B8039304A5}" srcOrd="0" destOrd="0" presId="urn:microsoft.com/office/officeart/2011/layout/TabList"/>
    <dgm:cxn modelId="{3D9E208D-E876-49F6-9A8D-5F49379417FE}" srcId="{7284403D-D1DC-414F-A0EA-67D9D63BF5CC}" destId="{73CE8E1F-2469-4E56-9BAE-F139B5122063}" srcOrd="0" destOrd="0" parTransId="{2AC7D2A0-D574-4D12-A924-3DA0211E42CE}" sibTransId="{8B54572D-03A3-49CF-8360-C69297AB3F2B}"/>
    <dgm:cxn modelId="{421C6399-95C8-461F-BAA4-A1B891EF7978}" type="presOf" srcId="{19AC1B74-E432-4043-B1D5-CF52069FF187}" destId="{0D34AC68-46F0-46BA-898E-319CF4043282}" srcOrd="0" destOrd="0" presId="urn:microsoft.com/office/officeart/2011/layout/TabList"/>
    <dgm:cxn modelId="{E46A209E-36E3-46D8-81DF-A186B131431E}" srcId="{D1DB1546-9397-4D26-8E07-265D399E3AAA}" destId="{00E3D9BD-E555-4FAC-8882-685EB87071C3}" srcOrd="0" destOrd="0" parTransId="{8BF4883B-9545-4C3C-8628-23147820B920}" sibTransId="{35518ACA-A7A3-4D2D-A717-0A6E397A9E52}"/>
    <dgm:cxn modelId="{FE9077AE-E47F-479A-93EF-137AEABA5FD1}" srcId="{D1DB1546-9397-4D26-8E07-265D399E3AAA}" destId="{529B5941-DDF3-4B89-93DC-71B6266EEF39}" srcOrd="1" destOrd="0" parTransId="{C43E7721-30E5-44D9-B369-1BA19BF8911B}" sibTransId="{BCE1E6D8-DE9C-4DC7-98C6-FB48FBD73390}"/>
    <dgm:cxn modelId="{958D72B2-0645-42C1-963D-3C7311C2C455}" srcId="{00E3D9BD-E555-4FAC-8882-685EB87071C3}" destId="{CA7256B0-6C03-48DE-B136-76CD73F13461}" srcOrd="0" destOrd="0" parTransId="{D754BC54-75E0-43E8-B9DA-2BC09B117538}" sibTransId="{B2F2FB4C-0241-458F-BF81-DF87C8F0B564}"/>
    <dgm:cxn modelId="{AF14ACC0-B87A-4F82-9DC4-17383B502555}" type="presOf" srcId="{73CE8E1F-2469-4E56-9BAE-F139B5122063}" destId="{EC60D62A-B3D7-4F9A-AD7C-B83FBA52B8F9}" srcOrd="0" destOrd="0" presId="urn:microsoft.com/office/officeart/2011/layout/TabList"/>
    <dgm:cxn modelId="{F6BF32C2-82FF-4DD9-8645-44D107AD0397}" type="presOf" srcId="{4EA7D65F-44D5-450C-906E-6DD842CD1BFC}" destId="{4E1A2B8E-19D0-486A-A44B-202D4F2456E3}" srcOrd="0" destOrd="0" presId="urn:microsoft.com/office/officeart/2011/layout/TabList"/>
    <dgm:cxn modelId="{33B5C8C7-6CAF-4C04-A62B-9BD6DD2B108F}" srcId="{D1DB1546-9397-4D26-8E07-265D399E3AAA}" destId="{7284403D-D1DC-414F-A0EA-67D9D63BF5CC}" srcOrd="3" destOrd="0" parTransId="{721F23BD-D43F-419F-B737-629818610C15}" sibTransId="{ADA19193-EB19-453F-B86B-E8D0821CB8B0}"/>
    <dgm:cxn modelId="{F414F1CA-084A-4C42-B48D-39750A488F46}" type="presOf" srcId="{CA7256B0-6C03-48DE-B136-76CD73F13461}" destId="{AA3D56C0-AFF4-4F69-BF29-2228673B3294}" srcOrd="0" destOrd="0" presId="urn:microsoft.com/office/officeart/2011/layout/TabList"/>
    <dgm:cxn modelId="{2821A4CF-CF2C-4737-93F8-FEBA339734F8}" type="presOf" srcId="{552C3D06-0486-46E2-8898-39F65FE25323}" destId="{7D85C8FE-8C54-45D4-8B8C-4564BBA978D5}" srcOrd="0" destOrd="0" presId="urn:microsoft.com/office/officeart/2011/layout/TabList"/>
    <dgm:cxn modelId="{17A3BCE0-A470-4937-86C6-D5497982848F}" srcId="{4EA7D65F-44D5-450C-906E-6DD842CD1BFC}" destId="{68DD6E47-B29E-4B5E-AD22-51B171D1E7B1}" srcOrd="0" destOrd="0" parTransId="{A1F5FE1E-060C-4759-B826-E7F4859AAB78}" sibTransId="{AE167147-FCD6-4CA8-A21F-2EE77B0CA5FB}"/>
    <dgm:cxn modelId="{F65348E2-84B4-4FEE-8F13-AF5DD7170477}" type="presOf" srcId="{8969AD34-85C3-469A-84A7-5F9D4CD50F4C}" destId="{E6123D0D-F580-4365-9EBE-E6FA9C18C62D}" srcOrd="0" destOrd="0" presId="urn:microsoft.com/office/officeart/2011/layout/TabList"/>
    <dgm:cxn modelId="{16FFDEE2-8008-49AC-B299-4937F009B9BF}" type="presOf" srcId="{D1DB1546-9397-4D26-8E07-265D399E3AAA}" destId="{85B7B0D3-6B80-4542-A6E4-9B61B22D24BB}" srcOrd="0" destOrd="0" presId="urn:microsoft.com/office/officeart/2011/layout/TabList"/>
    <dgm:cxn modelId="{E59739D9-C2C9-46C1-8AB5-159A9C68ADE8}" type="presParOf" srcId="{85B7B0D3-6B80-4542-A6E4-9B61B22D24BB}" destId="{97FFBAED-E223-4A12-AA10-A6B0615D5C66}" srcOrd="0" destOrd="0" presId="urn:microsoft.com/office/officeart/2011/layout/TabList"/>
    <dgm:cxn modelId="{20F1BF3E-AF0E-4949-8663-02556550ADE9}" type="presParOf" srcId="{97FFBAED-E223-4A12-AA10-A6B0615D5C66}" destId="{AA3D56C0-AFF4-4F69-BF29-2228673B3294}" srcOrd="0" destOrd="0" presId="urn:microsoft.com/office/officeart/2011/layout/TabList"/>
    <dgm:cxn modelId="{DCB536F6-BC6B-4B91-B83C-758F0BB99EEA}" type="presParOf" srcId="{97FFBAED-E223-4A12-AA10-A6B0615D5C66}" destId="{D2862E24-19A5-4F81-B348-29F19AAEA9A0}" srcOrd="1" destOrd="0" presId="urn:microsoft.com/office/officeart/2011/layout/TabList"/>
    <dgm:cxn modelId="{9C667AAC-57D8-4281-AC8D-772C60222A59}" type="presParOf" srcId="{97FFBAED-E223-4A12-AA10-A6B0615D5C66}" destId="{280B1EFB-E4E8-4107-9A7A-2139A9B633DE}" srcOrd="2" destOrd="0" presId="urn:microsoft.com/office/officeart/2011/layout/TabList"/>
    <dgm:cxn modelId="{16927453-59A4-4A40-BEA2-F3EB540B5C13}" type="presParOf" srcId="{85B7B0D3-6B80-4542-A6E4-9B61B22D24BB}" destId="{81D7702A-4577-456E-81A4-A40F9995A069}" srcOrd="1" destOrd="0" presId="urn:microsoft.com/office/officeart/2011/layout/TabList"/>
    <dgm:cxn modelId="{827F5832-E5D5-4189-8455-5BBB8B20EC63}" type="presParOf" srcId="{85B7B0D3-6B80-4542-A6E4-9B61B22D24BB}" destId="{74C10A3E-B095-4D43-A0DD-BEC5864181D5}" srcOrd="2" destOrd="0" presId="urn:microsoft.com/office/officeart/2011/layout/TabList"/>
    <dgm:cxn modelId="{C17CDC09-ADEB-4CE6-8C5F-1E319E8CDBCD}" type="presParOf" srcId="{74C10A3E-B095-4D43-A0DD-BEC5864181D5}" destId="{7D85C8FE-8C54-45D4-8B8C-4564BBA978D5}" srcOrd="0" destOrd="0" presId="urn:microsoft.com/office/officeart/2011/layout/TabList"/>
    <dgm:cxn modelId="{836F9B9C-FC43-4F35-BA7C-74FBD1DEE1F5}" type="presParOf" srcId="{74C10A3E-B095-4D43-A0DD-BEC5864181D5}" destId="{8DD37C27-A302-4F38-965E-9856403BC85D}" srcOrd="1" destOrd="0" presId="urn:microsoft.com/office/officeart/2011/layout/TabList"/>
    <dgm:cxn modelId="{A35121D0-FE33-4524-9105-B644068702F9}" type="presParOf" srcId="{74C10A3E-B095-4D43-A0DD-BEC5864181D5}" destId="{4919AD24-A97D-4BEC-8E0C-3B4ED2F007CF}" srcOrd="2" destOrd="0" presId="urn:microsoft.com/office/officeart/2011/layout/TabList"/>
    <dgm:cxn modelId="{DD18B155-1CC4-4A3C-8850-F75F14C31ED6}" type="presParOf" srcId="{85B7B0D3-6B80-4542-A6E4-9B61B22D24BB}" destId="{999B5197-C263-478D-B23B-F6ADC7B5FC45}" srcOrd="3" destOrd="0" presId="urn:microsoft.com/office/officeart/2011/layout/TabList"/>
    <dgm:cxn modelId="{78CA649B-5B63-47B9-9D3B-413C7D531A75}" type="presParOf" srcId="{85B7B0D3-6B80-4542-A6E4-9B61B22D24BB}" destId="{BFBEF6AF-C298-418F-BF85-C70A68D7D0CE}" srcOrd="4" destOrd="0" presId="urn:microsoft.com/office/officeart/2011/layout/TabList"/>
    <dgm:cxn modelId="{5091E9DA-0012-4751-9C6B-36D85A9AE638}" type="presParOf" srcId="{BFBEF6AF-C298-418F-BF85-C70A68D7D0CE}" destId="{E6123D0D-F580-4365-9EBE-E6FA9C18C62D}" srcOrd="0" destOrd="0" presId="urn:microsoft.com/office/officeart/2011/layout/TabList"/>
    <dgm:cxn modelId="{BE1D719F-ED02-4FB2-A6C6-8DB67ADEBD44}" type="presParOf" srcId="{BFBEF6AF-C298-418F-BF85-C70A68D7D0CE}" destId="{0D34AC68-46F0-46BA-898E-319CF4043282}" srcOrd="1" destOrd="0" presId="urn:microsoft.com/office/officeart/2011/layout/TabList"/>
    <dgm:cxn modelId="{2A9E1AF3-DA78-42C1-BB01-C97BED9A0A91}" type="presParOf" srcId="{BFBEF6AF-C298-418F-BF85-C70A68D7D0CE}" destId="{5DEA8298-4427-4DDC-A25E-8C6DC23B761D}" srcOrd="2" destOrd="0" presId="urn:microsoft.com/office/officeart/2011/layout/TabList"/>
    <dgm:cxn modelId="{4E19916F-F79C-499B-8813-D8844C4BB9C7}" type="presParOf" srcId="{85B7B0D3-6B80-4542-A6E4-9B61B22D24BB}" destId="{DCE49DF0-8673-49CE-ADA6-8AE50BC52F5B}" srcOrd="5" destOrd="0" presId="urn:microsoft.com/office/officeart/2011/layout/TabList"/>
    <dgm:cxn modelId="{CC7C0158-0ED9-4A4A-BDD6-9BBAD75E9A2C}" type="presParOf" srcId="{85B7B0D3-6B80-4542-A6E4-9B61B22D24BB}" destId="{DA043A13-09B4-4C7C-86E0-A234115D8B06}" srcOrd="6" destOrd="0" presId="urn:microsoft.com/office/officeart/2011/layout/TabList"/>
    <dgm:cxn modelId="{6DBECDC1-70A5-4829-85E3-141AD30D70CA}" type="presParOf" srcId="{DA043A13-09B4-4C7C-86E0-A234115D8B06}" destId="{EC60D62A-B3D7-4F9A-AD7C-B83FBA52B8F9}" srcOrd="0" destOrd="0" presId="urn:microsoft.com/office/officeart/2011/layout/TabList"/>
    <dgm:cxn modelId="{70453858-B9EC-4094-8F2A-696CE5A8A0B3}" type="presParOf" srcId="{DA043A13-09B4-4C7C-86E0-A234115D8B06}" destId="{C8AFC3F7-A569-4251-B569-26B8039304A5}" srcOrd="1" destOrd="0" presId="urn:microsoft.com/office/officeart/2011/layout/TabList"/>
    <dgm:cxn modelId="{6E864973-1053-4FC5-86D0-1BF071905EC6}" type="presParOf" srcId="{DA043A13-09B4-4C7C-86E0-A234115D8B06}" destId="{92EB67A7-116B-4611-B2F0-F4593BB1346B}" srcOrd="2" destOrd="0" presId="urn:microsoft.com/office/officeart/2011/layout/TabList"/>
    <dgm:cxn modelId="{931EAEC4-FD14-449A-A26E-E835771B945D}" type="presParOf" srcId="{85B7B0D3-6B80-4542-A6E4-9B61B22D24BB}" destId="{4613F6CC-5202-4118-9CBE-EACA105CA459}" srcOrd="7" destOrd="0" presId="urn:microsoft.com/office/officeart/2011/layout/TabList"/>
    <dgm:cxn modelId="{E9246E4B-1A82-4B41-92B6-4E40578145E6}" type="presParOf" srcId="{85B7B0D3-6B80-4542-A6E4-9B61B22D24BB}" destId="{FC4B7F10-7150-46EC-B91C-A8A00B664FD8}" srcOrd="8" destOrd="0" presId="urn:microsoft.com/office/officeart/2011/layout/TabList"/>
    <dgm:cxn modelId="{5F3B229C-1C7F-4D2D-BE78-0B8BF18EBE4C}" type="presParOf" srcId="{FC4B7F10-7150-46EC-B91C-A8A00B664FD8}" destId="{53F08010-A454-48B7-AF46-1F110970F87C}" srcOrd="0" destOrd="0" presId="urn:microsoft.com/office/officeart/2011/layout/TabList"/>
    <dgm:cxn modelId="{CC15DD09-8D36-4FCA-9297-8A7A2DC831D9}" type="presParOf" srcId="{FC4B7F10-7150-46EC-B91C-A8A00B664FD8}" destId="{4E1A2B8E-19D0-486A-A44B-202D4F2456E3}" srcOrd="1" destOrd="0" presId="urn:microsoft.com/office/officeart/2011/layout/TabList"/>
    <dgm:cxn modelId="{ED3BC21A-00F3-4BD2-B3BC-893B9FCE4A92}" type="presParOf" srcId="{FC4B7F10-7150-46EC-B91C-A8A00B664FD8}" destId="{1D87AB77-B49E-4CAB-9661-283690D08FA6}"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800B3C-6B6D-487A-A7C4-804610388DB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5A1E79A-DFFA-4C56-9BA5-9B728C730FC9}">
      <dgm:prSet/>
      <dgm:spPr/>
      <dgm:t>
        <a:bodyPr/>
        <a:lstStyle/>
        <a:p>
          <a:r>
            <a:rPr lang="en-US"/>
            <a:t>Disability &amp; HNOs/HRP</a:t>
          </a:r>
        </a:p>
      </dgm:t>
    </dgm:pt>
    <dgm:pt modelId="{28125E0B-6C9D-4374-AF79-1D06C4A76D46}" type="parTrans" cxnId="{5A20917B-98EF-4365-9EEC-E56F83C367F5}">
      <dgm:prSet/>
      <dgm:spPr/>
      <dgm:t>
        <a:bodyPr/>
        <a:lstStyle/>
        <a:p>
          <a:endParaRPr lang="en-US"/>
        </a:p>
      </dgm:t>
    </dgm:pt>
    <dgm:pt modelId="{3AECD187-70C8-48EB-9E0A-0F34A7A33E32}" type="sibTrans" cxnId="{5A20917B-98EF-4365-9EEC-E56F83C367F5}">
      <dgm:prSet/>
      <dgm:spPr/>
      <dgm:t>
        <a:bodyPr/>
        <a:lstStyle/>
        <a:p>
          <a:endParaRPr lang="en-US"/>
        </a:p>
      </dgm:t>
    </dgm:pt>
    <dgm:pt modelId="{93346B80-486E-4309-8F15-1CD3518A1762}">
      <dgm:prSet/>
      <dgm:spPr/>
      <dgm:t>
        <a:bodyPr/>
        <a:lstStyle/>
        <a:p>
          <a:r>
            <a:rPr lang="en-US" dirty="0">
              <a:hlinkClick xmlns:r="http://schemas.openxmlformats.org/officeDocument/2006/relationships" r:id="rId1"/>
            </a:rPr>
            <a:t>Guidance on strengthening disability inclusion in Humanitarian Response Plans</a:t>
          </a:r>
          <a:endParaRPr lang="en-US" dirty="0"/>
        </a:p>
      </dgm:t>
    </dgm:pt>
    <dgm:pt modelId="{4096F85C-A135-4909-B0A8-ADFF30B2557F}" type="parTrans" cxnId="{0E0CA431-4A73-45AC-9D63-4101BA7F74BA}">
      <dgm:prSet/>
      <dgm:spPr/>
      <dgm:t>
        <a:bodyPr/>
        <a:lstStyle/>
        <a:p>
          <a:endParaRPr lang="en-US"/>
        </a:p>
      </dgm:t>
    </dgm:pt>
    <dgm:pt modelId="{A98359B1-044A-4AE5-B820-ADBE171DD9F2}" type="sibTrans" cxnId="{0E0CA431-4A73-45AC-9D63-4101BA7F74BA}">
      <dgm:prSet/>
      <dgm:spPr/>
      <dgm:t>
        <a:bodyPr/>
        <a:lstStyle/>
        <a:p>
          <a:endParaRPr lang="en-US"/>
        </a:p>
      </dgm:t>
    </dgm:pt>
    <dgm:pt modelId="{EE998B2B-8449-48DD-A750-EAC9080B6FCB}">
      <dgm:prSet/>
      <dgm:spPr/>
      <dgm:t>
        <a:bodyPr/>
        <a:lstStyle/>
        <a:p>
          <a:r>
            <a:rPr lang="en-US" dirty="0">
              <a:hlinkClick xmlns:r="http://schemas.openxmlformats.org/officeDocument/2006/relationships" r:id="rId2"/>
            </a:rPr>
            <a:t>Tip Sheet: Integration of Disability in HNO</a:t>
          </a:r>
          <a:endParaRPr lang="en-US" dirty="0"/>
        </a:p>
      </dgm:t>
    </dgm:pt>
    <dgm:pt modelId="{AF8E92B4-D64E-429F-9810-36041B6FD85E}" type="parTrans" cxnId="{1796AFBE-2D9B-49F7-8F5B-F811D9F3839E}">
      <dgm:prSet/>
      <dgm:spPr/>
      <dgm:t>
        <a:bodyPr/>
        <a:lstStyle/>
        <a:p>
          <a:endParaRPr lang="en-US"/>
        </a:p>
      </dgm:t>
    </dgm:pt>
    <dgm:pt modelId="{B7C10BBC-A5CE-4F51-AA1D-F0467A8C1929}" type="sibTrans" cxnId="{1796AFBE-2D9B-49F7-8F5B-F811D9F3839E}">
      <dgm:prSet/>
      <dgm:spPr/>
      <dgm:t>
        <a:bodyPr/>
        <a:lstStyle/>
        <a:p>
          <a:endParaRPr lang="en-US"/>
        </a:p>
      </dgm:t>
    </dgm:pt>
    <dgm:pt modelId="{2A36FE1D-81ED-4747-BA55-DE0CCBEA64CD}">
      <dgm:prSet/>
      <dgm:spPr/>
      <dgm:t>
        <a:bodyPr/>
        <a:lstStyle/>
        <a:p>
          <a:r>
            <a:rPr lang="en-US" dirty="0">
              <a:hlinkClick xmlns:r="http://schemas.openxmlformats.org/officeDocument/2006/relationships" r:id="rId3"/>
            </a:rPr>
            <a:t>Tip Sheet: Integration of Disability in HNO</a:t>
          </a:r>
          <a:endParaRPr lang="en-US" dirty="0"/>
        </a:p>
      </dgm:t>
    </dgm:pt>
    <dgm:pt modelId="{06AC8341-189B-4B4C-A67F-B5DE1DD0214C}" type="parTrans" cxnId="{BD33C39E-7A97-4446-87F1-3A0F75BFEE72}">
      <dgm:prSet/>
      <dgm:spPr/>
      <dgm:t>
        <a:bodyPr/>
        <a:lstStyle/>
        <a:p>
          <a:endParaRPr lang="en-US"/>
        </a:p>
      </dgm:t>
    </dgm:pt>
    <dgm:pt modelId="{DBA1314D-6FB4-4AF1-9739-33E2DA6EB844}" type="sibTrans" cxnId="{BD33C39E-7A97-4446-87F1-3A0F75BFEE72}">
      <dgm:prSet/>
      <dgm:spPr/>
      <dgm:t>
        <a:bodyPr/>
        <a:lstStyle/>
        <a:p>
          <a:endParaRPr lang="en-US"/>
        </a:p>
      </dgm:t>
    </dgm:pt>
    <dgm:pt modelId="{52E35294-CE01-4098-B9C7-16FF235919B6}">
      <dgm:prSet/>
      <dgm:spPr/>
      <dgm:t>
        <a:bodyPr/>
        <a:lstStyle/>
        <a:p>
          <a:r>
            <a:rPr lang="en-US"/>
            <a:t>Disability &amp; humanitarian response</a:t>
          </a:r>
        </a:p>
      </dgm:t>
    </dgm:pt>
    <dgm:pt modelId="{3A14B096-4813-4818-AC54-643A7D805778}" type="parTrans" cxnId="{B024C102-18B6-40F1-A92B-234A54BE14F5}">
      <dgm:prSet/>
      <dgm:spPr/>
      <dgm:t>
        <a:bodyPr/>
        <a:lstStyle/>
        <a:p>
          <a:endParaRPr lang="en-US"/>
        </a:p>
      </dgm:t>
    </dgm:pt>
    <dgm:pt modelId="{E64523B6-8710-482E-A3DD-A48BC0256450}" type="sibTrans" cxnId="{B024C102-18B6-40F1-A92B-234A54BE14F5}">
      <dgm:prSet/>
      <dgm:spPr/>
      <dgm:t>
        <a:bodyPr/>
        <a:lstStyle/>
        <a:p>
          <a:endParaRPr lang="en-US"/>
        </a:p>
      </dgm:t>
    </dgm:pt>
    <dgm:pt modelId="{4E0F66C6-D57E-49A3-850E-6AE72B0B1FEA}">
      <dgm:prSet/>
      <dgm:spPr/>
      <dgm:t>
        <a:bodyPr/>
        <a:lstStyle/>
        <a:p>
          <a:r>
            <a:rPr lang="en-US" dirty="0">
              <a:hlinkClick xmlns:r="http://schemas.openxmlformats.org/officeDocument/2006/relationships" r:id="rId4"/>
            </a:rPr>
            <a:t>IASC Guidelines, Inclusion of Persons with Disabilities in Humanitarian Action</a:t>
          </a:r>
          <a:endParaRPr lang="en-US" dirty="0"/>
        </a:p>
      </dgm:t>
    </dgm:pt>
    <dgm:pt modelId="{452E86D5-A472-404C-9146-8CA22DE64768}" type="parTrans" cxnId="{E5C2850F-016F-4CFE-A8D8-3F1637495E7A}">
      <dgm:prSet/>
      <dgm:spPr/>
      <dgm:t>
        <a:bodyPr/>
        <a:lstStyle/>
        <a:p>
          <a:endParaRPr lang="en-US"/>
        </a:p>
      </dgm:t>
    </dgm:pt>
    <dgm:pt modelId="{F37B6A30-8D33-4E1C-9CB8-0880689C843F}" type="sibTrans" cxnId="{E5C2850F-016F-4CFE-A8D8-3F1637495E7A}">
      <dgm:prSet/>
      <dgm:spPr/>
      <dgm:t>
        <a:bodyPr/>
        <a:lstStyle/>
        <a:p>
          <a:endParaRPr lang="en-US"/>
        </a:p>
      </dgm:t>
    </dgm:pt>
    <dgm:pt modelId="{4272C9BE-9097-4430-8856-D2BEBA46D42C}">
      <dgm:prSet/>
      <dgm:spPr/>
      <dgm:t>
        <a:bodyPr/>
        <a:lstStyle/>
        <a:p>
          <a:r>
            <a:rPr lang="en-US" dirty="0">
              <a:hlinkClick xmlns:r="http://schemas.openxmlformats.org/officeDocument/2006/relationships" r:id="rId5"/>
            </a:rPr>
            <a:t>UNICEF: Including children with disabilities in humanitarian action</a:t>
          </a:r>
          <a:endParaRPr lang="en-US" dirty="0"/>
        </a:p>
      </dgm:t>
    </dgm:pt>
    <dgm:pt modelId="{231AA23A-7586-43C9-99F0-475BB5A98172}" type="parTrans" cxnId="{C6F8C598-CFFE-4421-A288-37600B3BFD8D}">
      <dgm:prSet/>
      <dgm:spPr/>
      <dgm:t>
        <a:bodyPr/>
        <a:lstStyle/>
        <a:p>
          <a:endParaRPr lang="en-US"/>
        </a:p>
      </dgm:t>
    </dgm:pt>
    <dgm:pt modelId="{1F59DC7C-76C9-4D65-93FB-70EE6FFA29EF}" type="sibTrans" cxnId="{C6F8C598-CFFE-4421-A288-37600B3BFD8D}">
      <dgm:prSet/>
      <dgm:spPr/>
      <dgm:t>
        <a:bodyPr/>
        <a:lstStyle/>
        <a:p>
          <a:endParaRPr lang="en-US"/>
        </a:p>
      </dgm:t>
    </dgm:pt>
    <dgm:pt modelId="{089A7BA1-34B2-4469-9460-DB108C7D65B2}">
      <dgm:prSet/>
      <dgm:spPr/>
      <dgm:t>
        <a:bodyPr/>
        <a:lstStyle/>
        <a:p>
          <a:r>
            <a:rPr lang="en-US" dirty="0"/>
            <a:t>Disability &amp; COVID-19</a:t>
          </a:r>
        </a:p>
      </dgm:t>
    </dgm:pt>
    <dgm:pt modelId="{A9BD84FC-5B42-4EF0-A37F-2349BBE30306}" type="parTrans" cxnId="{649B5A49-B9BD-4805-9017-C7915ECFB16F}">
      <dgm:prSet/>
      <dgm:spPr/>
      <dgm:t>
        <a:bodyPr/>
        <a:lstStyle/>
        <a:p>
          <a:endParaRPr lang="en-US"/>
        </a:p>
      </dgm:t>
    </dgm:pt>
    <dgm:pt modelId="{7ECF7CCE-DF1B-4C2D-86F6-7171B4E49995}" type="sibTrans" cxnId="{649B5A49-B9BD-4805-9017-C7915ECFB16F}">
      <dgm:prSet/>
      <dgm:spPr/>
      <dgm:t>
        <a:bodyPr/>
        <a:lstStyle/>
        <a:p>
          <a:endParaRPr lang="en-US"/>
        </a:p>
      </dgm:t>
    </dgm:pt>
    <dgm:pt modelId="{244B7C59-04DF-4906-827E-C814ED8092D3}">
      <dgm:prSet/>
      <dgm:spPr/>
      <dgm:t>
        <a:bodyPr/>
        <a:lstStyle/>
        <a:p>
          <a:r>
            <a:rPr lang="en-US" dirty="0">
              <a:hlinkClick xmlns:r="http://schemas.openxmlformats.org/officeDocument/2006/relationships" r:id="rId6"/>
            </a:rPr>
            <a:t>Disability Inclusion: Tip sheet for GHRP update</a:t>
          </a:r>
          <a:endParaRPr lang="en-US" dirty="0"/>
        </a:p>
      </dgm:t>
    </dgm:pt>
    <dgm:pt modelId="{AB6B87F9-026A-452A-9519-ED259563DCDC}" type="parTrans" cxnId="{30E4138C-C3F2-44E2-B192-3F6AA4425E92}">
      <dgm:prSet/>
      <dgm:spPr/>
      <dgm:t>
        <a:bodyPr/>
        <a:lstStyle/>
        <a:p>
          <a:endParaRPr lang="en-US"/>
        </a:p>
      </dgm:t>
    </dgm:pt>
    <dgm:pt modelId="{695CD185-9C26-4354-AD59-DA51C068ABE5}" type="sibTrans" cxnId="{30E4138C-C3F2-44E2-B192-3F6AA4425E92}">
      <dgm:prSet/>
      <dgm:spPr/>
      <dgm:t>
        <a:bodyPr/>
        <a:lstStyle/>
        <a:p>
          <a:endParaRPr lang="en-US"/>
        </a:p>
      </dgm:t>
    </dgm:pt>
    <dgm:pt modelId="{1F37A5ED-2CBF-4A30-87B3-38450177412E}">
      <dgm:prSet/>
      <dgm:spPr/>
      <dgm:t>
        <a:bodyPr/>
        <a:lstStyle/>
        <a:p>
          <a:r>
            <a:rPr lang="en-US" dirty="0">
              <a:hlinkClick xmlns:r="http://schemas.openxmlformats.org/officeDocument/2006/relationships" r:id="rId7"/>
            </a:rPr>
            <a:t>Note on applying the IASC Guidelines on Inclusion of Persons with Disabilities in the COVID-19 response (under development)</a:t>
          </a:r>
          <a:endParaRPr lang="en-US" dirty="0"/>
        </a:p>
      </dgm:t>
    </dgm:pt>
    <dgm:pt modelId="{7283364C-DF7F-4813-AF3B-915B213CAEC4}" type="parTrans" cxnId="{7CEE2039-6955-4CE8-86EE-942A4B2FC49A}">
      <dgm:prSet/>
      <dgm:spPr/>
      <dgm:t>
        <a:bodyPr/>
        <a:lstStyle/>
        <a:p>
          <a:endParaRPr lang="en-US"/>
        </a:p>
      </dgm:t>
    </dgm:pt>
    <dgm:pt modelId="{8A51FA50-1477-4C70-9720-33C7DECD12D0}" type="sibTrans" cxnId="{7CEE2039-6955-4CE8-86EE-942A4B2FC49A}">
      <dgm:prSet/>
      <dgm:spPr/>
      <dgm:t>
        <a:bodyPr/>
        <a:lstStyle/>
        <a:p>
          <a:endParaRPr lang="en-US"/>
        </a:p>
      </dgm:t>
    </dgm:pt>
    <dgm:pt modelId="{1F46C919-CE54-4DDF-A668-B75B75B2BC10}">
      <dgm:prSet/>
      <dgm:spPr/>
      <dgm:t>
        <a:bodyPr/>
        <a:lstStyle/>
        <a:p>
          <a:r>
            <a:rPr lang="en-US" dirty="0">
              <a:hlinkClick xmlns:r="http://schemas.openxmlformats.org/officeDocument/2006/relationships" r:id="rId8"/>
            </a:rPr>
            <a:t>GPC webcast on disability inclusive HNO and HRP</a:t>
          </a:r>
          <a:endParaRPr lang="en-US" dirty="0"/>
        </a:p>
      </dgm:t>
    </dgm:pt>
    <dgm:pt modelId="{E3E39375-9336-4A31-AEC8-6A2F4FC3507C}" type="parTrans" cxnId="{831F595A-E225-4E23-B83D-E6D73669EF63}">
      <dgm:prSet/>
      <dgm:spPr/>
      <dgm:t>
        <a:bodyPr/>
        <a:lstStyle/>
        <a:p>
          <a:endParaRPr lang="en-US"/>
        </a:p>
      </dgm:t>
    </dgm:pt>
    <dgm:pt modelId="{D049C7E4-7FE5-426A-AEDC-07011EC636CA}" type="sibTrans" cxnId="{831F595A-E225-4E23-B83D-E6D73669EF63}">
      <dgm:prSet/>
      <dgm:spPr/>
      <dgm:t>
        <a:bodyPr/>
        <a:lstStyle/>
        <a:p>
          <a:endParaRPr lang="en-US"/>
        </a:p>
      </dgm:t>
    </dgm:pt>
    <dgm:pt modelId="{A682A647-D666-410D-9622-817042A3F67F}" type="pres">
      <dgm:prSet presAssocID="{E8800B3C-6B6D-487A-A7C4-804610388DB5}" presName="linear" presStyleCnt="0">
        <dgm:presLayoutVars>
          <dgm:animLvl val="lvl"/>
          <dgm:resizeHandles val="exact"/>
        </dgm:presLayoutVars>
      </dgm:prSet>
      <dgm:spPr/>
    </dgm:pt>
    <dgm:pt modelId="{60198C6D-B55B-436F-BF43-6E4F05C0FB31}" type="pres">
      <dgm:prSet presAssocID="{55A1E79A-DFFA-4C56-9BA5-9B728C730FC9}" presName="parentText" presStyleLbl="node1" presStyleIdx="0" presStyleCnt="3">
        <dgm:presLayoutVars>
          <dgm:chMax val="0"/>
          <dgm:bulletEnabled val="1"/>
        </dgm:presLayoutVars>
      </dgm:prSet>
      <dgm:spPr/>
    </dgm:pt>
    <dgm:pt modelId="{F1BD88E9-5530-475A-A848-FDA57441409D}" type="pres">
      <dgm:prSet presAssocID="{55A1E79A-DFFA-4C56-9BA5-9B728C730FC9}" presName="childText" presStyleLbl="revTx" presStyleIdx="0" presStyleCnt="3">
        <dgm:presLayoutVars>
          <dgm:bulletEnabled val="1"/>
        </dgm:presLayoutVars>
      </dgm:prSet>
      <dgm:spPr/>
    </dgm:pt>
    <dgm:pt modelId="{0F7EAE4C-6244-4DAB-933E-2577FD7E70F3}" type="pres">
      <dgm:prSet presAssocID="{52E35294-CE01-4098-B9C7-16FF235919B6}" presName="parentText" presStyleLbl="node1" presStyleIdx="1" presStyleCnt="3">
        <dgm:presLayoutVars>
          <dgm:chMax val="0"/>
          <dgm:bulletEnabled val="1"/>
        </dgm:presLayoutVars>
      </dgm:prSet>
      <dgm:spPr/>
    </dgm:pt>
    <dgm:pt modelId="{1C553A95-4583-426B-BB3D-386B20555199}" type="pres">
      <dgm:prSet presAssocID="{52E35294-CE01-4098-B9C7-16FF235919B6}" presName="childText" presStyleLbl="revTx" presStyleIdx="1" presStyleCnt="3">
        <dgm:presLayoutVars>
          <dgm:bulletEnabled val="1"/>
        </dgm:presLayoutVars>
      </dgm:prSet>
      <dgm:spPr/>
    </dgm:pt>
    <dgm:pt modelId="{4C3132D5-BCBF-4C54-8379-EC1C70447AA9}" type="pres">
      <dgm:prSet presAssocID="{089A7BA1-34B2-4469-9460-DB108C7D65B2}" presName="parentText" presStyleLbl="node1" presStyleIdx="2" presStyleCnt="3">
        <dgm:presLayoutVars>
          <dgm:chMax val="0"/>
          <dgm:bulletEnabled val="1"/>
        </dgm:presLayoutVars>
      </dgm:prSet>
      <dgm:spPr/>
    </dgm:pt>
    <dgm:pt modelId="{00469544-619B-4C1C-B41E-8CE0B7E5D947}" type="pres">
      <dgm:prSet presAssocID="{089A7BA1-34B2-4469-9460-DB108C7D65B2}" presName="childText" presStyleLbl="revTx" presStyleIdx="2" presStyleCnt="3">
        <dgm:presLayoutVars>
          <dgm:bulletEnabled val="1"/>
        </dgm:presLayoutVars>
      </dgm:prSet>
      <dgm:spPr/>
    </dgm:pt>
  </dgm:ptLst>
  <dgm:cxnLst>
    <dgm:cxn modelId="{B024C102-18B6-40F1-A92B-234A54BE14F5}" srcId="{E8800B3C-6B6D-487A-A7C4-804610388DB5}" destId="{52E35294-CE01-4098-B9C7-16FF235919B6}" srcOrd="1" destOrd="0" parTransId="{3A14B096-4813-4818-AC54-643A7D805778}" sibTransId="{E64523B6-8710-482E-A3DD-A48BC0256450}"/>
    <dgm:cxn modelId="{9A8D570D-82C2-4D02-8A28-9FFAE6A2E97B}" type="presOf" srcId="{244B7C59-04DF-4906-827E-C814ED8092D3}" destId="{00469544-619B-4C1C-B41E-8CE0B7E5D947}" srcOrd="0" destOrd="0" presId="urn:microsoft.com/office/officeart/2005/8/layout/vList2"/>
    <dgm:cxn modelId="{E5C2850F-016F-4CFE-A8D8-3F1637495E7A}" srcId="{52E35294-CE01-4098-B9C7-16FF235919B6}" destId="{4E0F66C6-D57E-49A3-850E-6AE72B0B1FEA}" srcOrd="0" destOrd="0" parTransId="{452E86D5-A472-404C-9146-8CA22DE64768}" sibTransId="{F37B6A30-8D33-4E1C-9CB8-0880689C843F}"/>
    <dgm:cxn modelId="{BC815F24-AC7E-417A-A03B-A2B52C9655BF}" type="presOf" srcId="{93346B80-486E-4309-8F15-1CD3518A1762}" destId="{F1BD88E9-5530-475A-A848-FDA57441409D}" srcOrd="0" destOrd="0" presId="urn:microsoft.com/office/officeart/2005/8/layout/vList2"/>
    <dgm:cxn modelId="{0E0CA431-4A73-45AC-9D63-4101BA7F74BA}" srcId="{55A1E79A-DFFA-4C56-9BA5-9B728C730FC9}" destId="{93346B80-486E-4309-8F15-1CD3518A1762}" srcOrd="0" destOrd="0" parTransId="{4096F85C-A135-4909-B0A8-ADFF30B2557F}" sibTransId="{A98359B1-044A-4AE5-B820-ADBE171DD9F2}"/>
    <dgm:cxn modelId="{7CEE2039-6955-4CE8-86EE-942A4B2FC49A}" srcId="{089A7BA1-34B2-4469-9460-DB108C7D65B2}" destId="{1F37A5ED-2CBF-4A30-87B3-38450177412E}" srcOrd="1" destOrd="0" parTransId="{7283364C-DF7F-4813-AF3B-915B213CAEC4}" sibTransId="{8A51FA50-1477-4C70-9720-33C7DECD12D0}"/>
    <dgm:cxn modelId="{2A246261-2D19-4A6B-97B2-7AE8F300139A}" type="presOf" srcId="{4272C9BE-9097-4430-8856-D2BEBA46D42C}" destId="{1C553A95-4583-426B-BB3D-386B20555199}" srcOrd="0" destOrd="1" presId="urn:microsoft.com/office/officeart/2005/8/layout/vList2"/>
    <dgm:cxn modelId="{649B5A49-B9BD-4805-9017-C7915ECFB16F}" srcId="{E8800B3C-6B6D-487A-A7C4-804610388DB5}" destId="{089A7BA1-34B2-4469-9460-DB108C7D65B2}" srcOrd="2" destOrd="0" parTransId="{A9BD84FC-5B42-4EF0-A37F-2349BBE30306}" sibTransId="{7ECF7CCE-DF1B-4C2D-86F6-7171B4E49995}"/>
    <dgm:cxn modelId="{AEFC3C6A-5793-427B-B0BC-865D9064443C}" type="presOf" srcId="{1F46C919-CE54-4DDF-A668-B75B75B2BC10}" destId="{F1BD88E9-5530-475A-A848-FDA57441409D}" srcOrd="0" destOrd="3" presId="urn:microsoft.com/office/officeart/2005/8/layout/vList2"/>
    <dgm:cxn modelId="{1834B06B-B77C-4D63-99FA-DA621CC51550}" type="presOf" srcId="{52E35294-CE01-4098-B9C7-16FF235919B6}" destId="{0F7EAE4C-6244-4DAB-933E-2577FD7E70F3}" srcOrd="0" destOrd="0" presId="urn:microsoft.com/office/officeart/2005/8/layout/vList2"/>
    <dgm:cxn modelId="{3F618850-8973-4914-9E9D-6EFE2813CAD9}" type="presOf" srcId="{1F37A5ED-2CBF-4A30-87B3-38450177412E}" destId="{00469544-619B-4C1C-B41E-8CE0B7E5D947}" srcOrd="0" destOrd="1" presId="urn:microsoft.com/office/officeart/2005/8/layout/vList2"/>
    <dgm:cxn modelId="{831F595A-E225-4E23-B83D-E6D73669EF63}" srcId="{55A1E79A-DFFA-4C56-9BA5-9B728C730FC9}" destId="{1F46C919-CE54-4DDF-A668-B75B75B2BC10}" srcOrd="3" destOrd="0" parTransId="{E3E39375-9336-4A31-AEC8-6A2F4FC3507C}" sibTransId="{D049C7E4-7FE5-426A-AEDC-07011EC636CA}"/>
    <dgm:cxn modelId="{5A20917B-98EF-4365-9EEC-E56F83C367F5}" srcId="{E8800B3C-6B6D-487A-A7C4-804610388DB5}" destId="{55A1E79A-DFFA-4C56-9BA5-9B728C730FC9}" srcOrd="0" destOrd="0" parTransId="{28125E0B-6C9D-4374-AF79-1D06C4A76D46}" sibTransId="{3AECD187-70C8-48EB-9E0A-0F34A7A33E32}"/>
    <dgm:cxn modelId="{A663E486-D999-4A45-83C2-8B8AD9E5471A}" type="presOf" srcId="{E8800B3C-6B6D-487A-A7C4-804610388DB5}" destId="{A682A647-D666-410D-9622-817042A3F67F}" srcOrd="0" destOrd="0" presId="urn:microsoft.com/office/officeart/2005/8/layout/vList2"/>
    <dgm:cxn modelId="{30E4138C-C3F2-44E2-B192-3F6AA4425E92}" srcId="{089A7BA1-34B2-4469-9460-DB108C7D65B2}" destId="{244B7C59-04DF-4906-827E-C814ED8092D3}" srcOrd="0" destOrd="0" parTransId="{AB6B87F9-026A-452A-9519-ED259563DCDC}" sibTransId="{695CD185-9C26-4354-AD59-DA51C068ABE5}"/>
    <dgm:cxn modelId="{132FF594-319F-4F2D-8DC5-435EE6B2797A}" type="presOf" srcId="{4E0F66C6-D57E-49A3-850E-6AE72B0B1FEA}" destId="{1C553A95-4583-426B-BB3D-386B20555199}" srcOrd="0" destOrd="0" presId="urn:microsoft.com/office/officeart/2005/8/layout/vList2"/>
    <dgm:cxn modelId="{C6F8C598-CFFE-4421-A288-37600B3BFD8D}" srcId="{52E35294-CE01-4098-B9C7-16FF235919B6}" destId="{4272C9BE-9097-4430-8856-D2BEBA46D42C}" srcOrd="1" destOrd="0" parTransId="{231AA23A-7586-43C9-99F0-475BB5A98172}" sibTransId="{1F59DC7C-76C9-4D65-93FB-70EE6FFA29EF}"/>
    <dgm:cxn modelId="{BD33C39E-7A97-4446-87F1-3A0F75BFEE72}" srcId="{55A1E79A-DFFA-4C56-9BA5-9B728C730FC9}" destId="{2A36FE1D-81ED-4747-BA55-DE0CCBEA64CD}" srcOrd="2" destOrd="0" parTransId="{06AC8341-189B-4B4C-A67F-B5DE1DD0214C}" sibTransId="{DBA1314D-6FB4-4AF1-9739-33E2DA6EB844}"/>
    <dgm:cxn modelId="{1796AFBE-2D9B-49F7-8F5B-F811D9F3839E}" srcId="{55A1E79A-DFFA-4C56-9BA5-9B728C730FC9}" destId="{EE998B2B-8449-48DD-A750-EAC9080B6FCB}" srcOrd="1" destOrd="0" parTransId="{AF8E92B4-D64E-429F-9810-36041B6FD85E}" sibTransId="{B7C10BBC-A5CE-4F51-AA1D-F0467A8C1929}"/>
    <dgm:cxn modelId="{E8CD8AC2-1426-414E-99C4-B16ECE39C23A}" type="presOf" srcId="{EE998B2B-8449-48DD-A750-EAC9080B6FCB}" destId="{F1BD88E9-5530-475A-A848-FDA57441409D}" srcOrd="0" destOrd="1" presId="urn:microsoft.com/office/officeart/2005/8/layout/vList2"/>
    <dgm:cxn modelId="{610BF9C5-8AFA-4DB2-B222-B34103F5320B}" type="presOf" srcId="{089A7BA1-34B2-4469-9460-DB108C7D65B2}" destId="{4C3132D5-BCBF-4C54-8379-EC1C70447AA9}" srcOrd="0" destOrd="0" presId="urn:microsoft.com/office/officeart/2005/8/layout/vList2"/>
    <dgm:cxn modelId="{3EFBE5F2-3D65-4299-BA7D-20D95F350AB1}" type="presOf" srcId="{55A1E79A-DFFA-4C56-9BA5-9B728C730FC9}" destId="{60198C6D-B55B-436F-BF43-6E4F05C0FB31}" srcOrd="0" destOrd="0" presId="urn:microsoft.com/office/officeart/2005/8/layout/vList2"/>
    <dgm:cxn modelId="{6A7874F8-F22E-4350-BF0E-FF13C473FF4F}" type="presOf" srcId="{2A36FE1D-81ED-4747-BA55-DE0CCBEA64CD}" destId="{F1BD88E9-5530-475A-A848-FDA57441409D}" srcOrd="0" destOrd="2" presId="urn:microsoft.com/office/officeart/2005/8/layout/vList2"/>
    <dgm:cxn modelId="{B8E787D0-FC05-414D-9B2B-464496DDA44E}" type="presParOf" srcId="{A682A647-D666-410D-9622-817042A3F67F}" destId="{60198C6D-B55B-436F-BF43-6E4F05C0FB31}" srcOrd="0" destOrd="0" presId="urn:microsoft.com/office/officeart/2005/8/layout/vList2"/>
    <dgm:cxn modelId="{A2D2F8C2-9D65-4CBF-B3E2-EE68BF193502}" type="presParOf" srcId="{A682A647-D666-410D-9622-817042A3F67F}" destId="{F1BD88E9-5530-475A-A848-FDA57441409D}" srcOrd="1" destOrd="0" presId="urn:microsoft.com/office/officeart/2005/8/layout/vList2"/>
    <dgm:cxn modelId="{CC2774BC-0FAD-4A35-A152-B3044CB1042E}" type="presParOf" srcId="{A682A647-D666-410D-9622-817042A3F67F}" destId="{0F7EAE4C-6244-4DAB-933E-2577FD7E70F3}" srcOrd="2" destOrd="0" presId="urn:microsoft.com/office/officeart/2005/8/layout/vList2"/>
    <dgm:cxn modelId="{FE11F452-9356-4CD5-9B65-EB36F632D263}" type="presParOf" srcId="{A682A647-D666-410D-9622-817042A3F67F}" destId="{1C553A95-4583-426B-BB3D-386B20555199}" srcOrd="3" destOrd="0" presId="urn:microsoft.com/office/officeart/2005/8/layout/vList2"/>
    <dgm:cxn modelId="{82714736-E936-483A-A57D-126A24C6748D}" type="presParOf" srcId="{A682A647-D666-410D-9622-817042A3F67F}" destId="{4C3132D5-BCBF-4C54-8379-EC1C70447AA9}" srcOrd="4" destOrd="0" presId="urn:microsoft.com/office/officeart/2005/8/layout/vList2"/>
    <dgm:cxn modelId="{CDE1B94F-6E5A-42F9-AD76-6C8F611860D8}" type="presParOf" srcId="{A682A647-D666-410D-9622-817042A3F67F}" destId="{00469544-619B-4C1C-B41E-8CE0B7E5D94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7AB77-B49E-4CAB-9661-283690D08FA6}">
      <dsp:nvSpPr>
        <dsp:cNvPr id="0" name=""/>
        <dsp:cNvSpPr/>
      </dsp:nvSpPr>
      <dsp:spPr>
        <a:xfrm>
          <a:off x="0" y="4663977"/>
          <a:ext cx="1105885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EB67A7-116B-4611-B2F0-F4593BB1346B}">
      <dsp:nvSpPr>
        <dsp:cNvPr id="0" name=""/>
        <dsp:cNvSpPr/>
      </dsp:nvSpPr>
      <dsp:spPr>
        <a:xfrm>
          <a:off x="0" y="3722873"/>
          <a:ext cx="1105885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EA8298-4427-4DDC-A25E-8C6DC23B761D}">
      <dsp:nvSpPr>
        <dsp:cNvPr id="0" name=""/>
        <dsp:cNvSpPr/>
      </dsp:nvSpPr>
      <dsp:spPr>
        <a:xfrm>
          <a:off x="0" y="2781769"/>
          <a:ext cx="1105885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19AD24-A97D-4BEC-8E0C-3B4ED2F007CF}">
      <dsp:nvSpPr>
        <dsp:cNvPr id="0" name=""/>
        <dsp:cNvSpPr/>
      </dsp:nvSpPr>
      <dsp:spPr>
        <a:xfrm>
          <a:off x="0" y="1840665"/>
          <a:ext cx="1105885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0B1EFB-E4E8-4107-9A7A-2139A9B633DE}">
      <dsp:nvSpPr>
        <dsp:cNvPr id="0" name=""/>
        <dsp:cNvSpPr/>
      </dsp:nvSpPr>
      <dsp:spPr>
        <a:xfrm>
          <a:off x="0" y="899561"/>
          <a:ext cx="1105885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3D56C0-AFF4-4F69-BF29-2228673B3294}">
      <dsp:nvSpPr>
        <dsp:cNvPr id="0" name=""/>
        <dsp:cNvSpPr/>
      </dsp:nvSpPr>
      <dsp:spPr>
        <a:xfrm>
          <a:off x="2875300" y="3271"/>
          <a:ext cx="8183549" cy="896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marL="0" lvl="0" indent="0" algn="l" defTabSz="844550">
            <a:lnSpc>
              <a:spcPct val="90000"/>
            </a:lnSpc>
            <a:spcBef>
              <a:spcPct val="0"/>
            </a:spcBef>
            <a:spcAft>
              <a:spcPct val="35000"/>
            </a:spcAft>
            <a:buNone/>
          </a:pPr>
          <a:r>
            <a:rPr lang="en-US" sz="1900" kern="1200" dirty="0"/>
            <a:t>Analysis of factors contributing to risk &amp; differentiation of persons with disabilities from other ‘vulnerable groups’ to produce a more nuanced analysis</a:t>
          </a:r>
        </a:p>
      </dsp:txBody>
      <dsp:txXfrm>
        <a:off x="2875300" y="3271"/>
        <a:ext cx="8183549" cy="896289"/>
      </dsp:txXfrm>
    </dsp:sp>
    <dsp:sp modelId="{D2862E24-19A5-4F81-B348-29F19AAEA9A0}">
      <dsp:nvSpPr>
        <dsp:cNvPr id="0" name=""/>
        <dsp:cNvSpPr/>
      </dsp:nvSpPr>
      <dsp:spPr>
        <a:xfrm>
          <a:off x="0" y="3271"/>
          <a:ext cx="2875301" cy="896289"/>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kern="1200"/>
            <a:t>Analysis: </a:t>
          </a:r>
        </a:p>
      </dsp:txBody>
      <dsp:txXfrm>
        <a:off x="43761" y="47032"/>
        <a:ext cx="2787779" cy="852528"/>
      </dsp:txXfrm>
    </dsp:sp>
    <dsp:sp modelId="{7D85C8FE-8C54-45D4-8B8C-4564BBA978D5}">
      <dsp:nvSpPr>
        <dsp:cNvPr id="0" name=""/>
        <dsp:cNvSpPr/>
      </dsp:nvSpPr>
      <dsp:spPr>
        <a:xfrm>
          <a:off x="2875300" y="944375"/>
          <a:ext cx="8183549" cy="896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marL="0" lvl="0" indent="0" algn="l" defTabSz="844550">
            <a:lnSpc>
              <a:spcPct val="90000"/>
            </a:lnSpc>
            <a:spcBef>
              <a:spcPct val="0"/>
            </a:spcBef>
            <a:spcAft>
              <a:spcPct val="35000"/>
            </a:spcAft>
            <a:buNone/>
          </a:pPr>
          <a:r>
            <a:rPr lang="en-US" sz="1900" kern="1200"/>
            <a:t>Intersectional analysis- understanding how aspects of diversity intersect to impact risk</a:t>
          </a:r>
          <a:endParaRPr lang="en-US" sz="1900" kern="1200" dirty="0"/>
        </a:p>
      </dsp:txBody>
      <dsp:txXfrm>
        <a:off x="2875300" y="944375"/>
        <a:ext cx="8183549" cy="896289"/>
      </dsp:txXfrm>
    </dsp:sp>
    <dsp:sp modelId="{8DD37C27-A302-4F38-965E-9856403BC85D}">
      <dsp:nvSpPr>
        <dsp:cNvPr id="0" name=""/>
        <dsp:cNvSpPr/>
      </dsp:nvSpPr>
      <dsp:spPr>
        <a:xfrm>
          <a:off x="0" y="944375"/>
          <a:ext cx="2875301" cy="896289"/>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kern="1200"/>
            <a:t>Intersectionality: </a:t>
          </a:r>
          <a:endParaRPr lang="en-US" sz="3000" kern="1200" dirty="0"/>
        </a:p>
      </dsp:txBody>
      <dsp:txXfrm>
        <a:off x="43761" y="988136"/>
        <a:ext cx="2787779" cy="852528"/>
      </dsp:txXfrm>
    </dsp:sp>
    <dsp:sp modelId="{E6123D0D-F580-4365-9EBE-E6FA9C18C62D}">
      <dsp:nvSpPr>
        <dsp:cNvPr id="0" name=""/>
        <dsp:cNvSpPr/>
      </dsp:nvSpPr>
      <dsp:spPr>
        <a:xfrm>
          <a:off x="2875300" y="1885479"/>
          <a:ext cx="8183549" cy="896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marL="0" lvl="0" indent="0" algn="l" defTabSz="844550">
            <a:lnSpc>
              <a:spcPct val="90000"/>
            </a:lnSpc>
            <a:spcBef>
              <a:spcPct val="0"/>
            </a:spcBef>
            <a:spcAft>
              <a:spcPct val="35000"/>
            </a:spcAft>
            <a:buNone/>
          </a:pPr>
          <a:r>
            <a:rPr lang="en-US" sz="1900" kern="1200"/>
            <a:t>Inclusive processes for consulting with persons with disabilities &amp; Engagement of local OPDs </a:t>
          </a:r>
          <a:endParaRPr lang="en-US" sz="1900" kern="1200" dirty="0"/>
        </a:p>
      </dsp:txBody>
      <dsp:txXfrm>
        <a:off x="2875300" y="1885479"/>
        <a:ext cx="8183549" cy="896289"/>
      </dsp:txXfrm>
    </dsp:sp>
    <dsp:sp modelId="{0D34AC68-46F0-46BA-898E-319CF4043282}">
      <dsp:nvSpPr>
        <dsp:cNvPr id="0" name=""/>
        <dsp:cNvSpPr/>
      </dsp:nvSpPr>
      <dsp:spPr>
        <a:xfrm>
          <a:off x="0" y="1885479"/>
          <a:ext cx="2875301" cy="896289"/>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kern="1200"/>
            <a:t>Participation: </a:t>
          </a:r>
          <a:endParaRPr lang="en-US" sz="3000" kern="1200" dirty="0"/>
        </a:p>
      </dsp:txBody>
      <dsp:txXfrm>
        <a:off x="43761" y="1929240"/>
        <a:ext cx="2787779" cy="852528"/>
      </dsp:txXfrm>
    </dsp:sp>
    <dsp:sp modelId="{EC60D62A-B3D7-4F9A-AD7C-B83FBA52B8F9}">
      <dsp:nvSpPr>
        <dsp:cNvPr id="0" name=""/>
        <dsp:cNvSpPr/>
      </dsp:nvSpPr>
      <dsp:spPr>
        <a:xfrm>
          <a:off x="2875300" y="2826583"/>
          <a:ext cx="8183549" cy="896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marL="0" lvl="0" indent="0" algn="l" defTabSz="844550">
            <a:lnSpc>
              <a:spcPct val="90000"/>
            </a:lnSpc>
            <a:spcBef>
              <a:spcPct val="0"/>
            </a:spcBef>
            <a:spcAft>
              <a:spcPct val="35000"/>
            </a:spcAft>
            <a:buNone/>
          </a:pPr>
          <a:r>
            <a:rPr lang="en-US" sz="1900" kern="1200"/>
            <a:t>reliable and up to-date information is needed on people with a disability in the affected population and the barriers they face. Use of global disability prevalence estimates with caution and only with no other resources.</a:t>
          </a:r>
          <a:endParaRPr lang="en-US" sz="1900" kern="1200" dirty="0"/>
        </a:p>
      </dsp:txBody>
      <dsp:txXfrm>
        <a:off x="2875300" y="2826583"/>
        <a:ext cx="8183549" cy="896289"/>
      </dsp:txXfrm>
    </dsp:sp>
    <dsp:sp modelId="{C8AFC3F7-A569-4251-B569-26B8039304A5}">
      <dsp:nvSpPr>
        <dsp:cNvPr id="0" name=""/>
        <dsp:cNvSpPr/>
      </dsp:nvSpPr>
      <dsp:spPr>
        <a:xfrm>
          <a:off x="0" y="2826583"/>
          <a:ext cx="2875301" cy="896289"/>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kern="1200"/>
            <a:t>Data collection: </a:t>
          </a:r>
          <a:endParaRPr lang="en-US" sz="3000" kern="1200" dirty="0"/>
        </a:p>
      </dsp:txBody>
      <dsp:txXfrm>
        <a:off x="43761" y="2870344"/>
        <a:ext cx="2787779" cy="852528"/>
      </dsp:txXfrm>
    </dsp:sp>
    <dsp:sp modelId="{53F08010-A454-48B7-AF46-1F110970F87C}">
      <dsp:nvSpPr>
        <dsp:cNvPr id="0" name=""/>
        <dsp:cNvSpPr/>
      </dsp:nvSpPr>
      <dsp:spPr>
        <a:xfrm>
          <a:off x="2875300" y="3767687"/>
          <a:ext cx="8183549" cy="896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marL="0" lvl="0" indent="0" algn="l" defTabSz="844550">
            <a:lnSpc>
              <a:spcPct val="90000"/>
            </a:lnSpc>
            <a:spcBef>
              <a:spcPct val="0"/>
            </a:spcBef>
            <a:spcAft>
              <a:spcPct val="35000"/>
            </a:spcAft>
            <a:buNone/>
          </a:pPr>
          <a:r>
            <a:rPr lang="en-US" sz="1900" kern="1200"/>
            <a:t>Deliberate use of a twin-track approach to design &amp; monitor the response</a:t>
          </a:r>
          <a:endParaRPr lang="en-US" sz="1900" kern="1200" dirty="0"/>
        </a:p>
      </dsp:txBody>
      <dsp:txXfrm>
        <a:off x="2875300" y="3767687"/>
        <a:ext cx="8183549" cy="896289"/>
      </dsp:txXfrm>
    </dsp:sp>
    <dsp:sp modelId="{4E1A2B8E-19D0-486A-A44B-202D4F2456E3}">
      <dsp:nvSpPr>
        <dsp:cNvPr id="0" name=""/>
        <dsp:cNvSpPr/>
      </dsp:nvSpPr>
      <dsp:spPr>
        <a:xfrm>
          <a:off x="0" y="3767687"/>
          <a:ext cx="2875301" cy="896289"/>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kern="1200"/>
            <a:t>Twin-track: </a:t>
          </a:r>
          <a:endParaRPr lang="en-US" sz="3000" kern="1200" dirty="0"/>
        </a:p>
      </dsp:txBody>
      <dsp:txXfrm>
        <a:off x="43761" y="3811448"/>
        <a:ext cx="2787779" cy="8525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98C6D-B55B-436F-BF43-6E4F05C0FB31}">
      <dsp:nvSpPr>
        <dsp:cNvPr id="0" name=""/>
        <dsp:cNvSpPr/>
      </dsp:nvSpPr>
      <dsp:spPr>
        <a:xfrm>
          <a:off x="0" y="61981"/>
          <a:ext cx="7240043" cy="6236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Disability &amp; HNOs/HRP</a:t>
          </a:r>
        </a:p>
      </dsp:txBody>
      <dsp:txXfrm>
        <a:off x="30442" y="92423"/>
        <a:ext cx="7179159" cy="562726"/>
      </dsp:txXfrm>
    </dsp:sp>
    <dsp:sp modelId="{F1BD88E9-5530-475A-A848-FDA57441409D}">
      <dsp:nvSpPr>
        <dsp:cNvPr id="0" name=""/>
        <dsp:cNvSpPr/>
      </dsp:nvSpPr>
      <dsp:spPr>
        <a:xfrm>
          <a:off x="0" y="685591"/>
          <a:ext cx="7240043" cy="1668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87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hlinkClick xmlns:r="http://schemas.openxmlformats.org/officeDocument/2006/relationships" r:id="rId1"/>
            </a:rPr>
            <a:t>Guidance on strengthening disability inclusion in Humanitarian Response Plans</a:t>
          </a:r>
          <a:endParaRPr lang="en-US" sz="2000" kern="1200" dirty="0"/>
        </a:p>
        <a:p>
          <a:pPr marL="228600" lvl="1" indent="-228600" algn="l" defTabSz="889000">
            <a:lnSpc>
              <a:spcPct val="90000"/>
            </a:lnSpc>
            <a:spcBef>
              <a:spcPct val="0"/>
            </a:spcBef>
            <a:spcAft>
              <a:spcPct val="20000"/>
            </a:spcAft>
            <a:buChar char="•"/>
          </a:pPr>
          <a:r>
            <a:rPr lang="en-US" sz="2000" kern="1200" dirty="0">
              <a:hlinkClick xmlns:r="http://schemas.openxmlformats.org/officeDocument/2006/relationships" r:id="rId2"/>
            </a:rPr>
            <a:t>Tip Sheet: Integration of Disability in HNO</a:t>
          </a:r>
          <a:endParaRPr lang="en-US" sz="2000" kern="1200" dirty="0"/>
        </a:p>
        <a:p>
          <a:pPr marL="228600" lvl="1" indent="-228600" algn="l" defTabSz="889000">
            <a:lnSpc>
              <a:spcPct val="90000"/>
            </a:lnSpc>
            <a:spcBef>
              <a:spcPct val="0"/>
            </a:spcBef>
            <a:spcAft>
              <a:spcPct val="20000"/>
            </a:spcAft>
            <a:buChar char="•"/>
          </a:pPr>
          <a:r>
            <a:rPr lang="en-US" sz="2000" kern="1200" dirty="0">
              <a:hlinkClick xmlns:r="http://schemas.openxmlformats.org/officeDocument/2006/relationships" r:id="rId3"/>
            </a:rPr>
            <a:t>Tip Sheet: Integration of Disability in HNO</a:t>
          </a:r>
          <a:endParaRPr lang="en-US" sz="2000" kern="1200" dirty="0"/>
        </a:p>
        <a:p>
          <a:pPr marL="228600" lvl="1" indent="-228600" algn="l" defTabSz="889000">
            <a:lnSpc>
              <a:spcPct val="90000"/>
            </a:lnSpc>
            <a:spcBef>
              <a:spcPct val="0"/>
            </a:spcBef>
            <a:spcAft>
              <a:spcPct val="20000"/>
            </a:spcAft>
            <a:buChar char="•"/>
          </a:pPr>
          <a:r>
            <a:rPr lang="en-US" sz="2000" kern="1200" dirty="0">
              <a:hlinkClick xmlns:r="http://schemas.openxmlformats.org/officeDocument/2006/relationships" r:id="rId4"/>
            </a:rPr>
            <a:t>GPC webcast on disability inclusive HNO and HRP</a:t>
          </a:r>
          <a:endParaRPr lang="en-US" sz="2000" kern="1200" dirty="0"/>
        </a:p>
      </dsp:txBody>
      <dsp:txXfrm>
        <a:off x="0" y="685591"/>
        <a:ext cx="7240043" cy="1668420"/>
      </dsp:txXfrm>
    </dsp:sp>
    <dsp:sp modelId="{0F7EAE4C-6244-4DAB-933E-2577FD7E70F3}">
      <dsp:nvSpPr>
        <dsp:cNvPr id="0" name=""/>
        <dsp:cNvSpPr/>
      </dsp:nvSpPr>
      <dsp:spPr>
        <a:xfrm>
          <a:off x="0" y="2354011"/>
          <a:ext cx="7240043" cy="62361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Disability &amp; humanitarian response</a:t>
          </a:r>
        </a:p>
      </dsp:txBody>
      <dsp:txXfrm>
        <a:off x="30442" y="2384453"/>
        <a:ext cx="7179159" cy="562726"/>
      </dsp:txXfrm>
    </dsp:sp>
    <dsp:sp modelId="{1C553A95-4583-426B-BB3D-386B20555199}">
      <dsp:nvSpPr>
        <dsp:cNvPr id="0" name=""/>
        <dsp:cNvSpPr/>
      </dsp:nvSpPr>
      <dsp:spPr>
        <a:xfrm>
          <a:off x="0" y="2977621"/>
          <a:ext cx="7240043" cy="126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87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hlinkClick xmlns:r="http://schemas.openxmlformats.org/officeDocument/2006/relationships" r:id="rId5"/>
            </a:rPr>
            <a:t>IASC Guidelines, Inclusion of Persons with Disabilities in Humanitarian Action</a:t>
          </a:r>
          <a:endParaRPr lang="en-US" sz="2000" kern="1200" dirty="0"/>
        </a:p>
        <a:p>
          <a:pPr marL="228600" lvl="1" indent="-228600" algn="l" defTabSz="889000">
            <a:lnSpc>
              <a:spcPct val="90000"/>
            </a:lnSpc>
            <a:spcBef>
              <a:spcPct val="0"/>
            </a:spcBef>
            <a:spcAft>
              <a:spcPct val="20000"/>
            </a:spcAft>
            <a:buChar char="•"/>
          </a:pPr>
          <a:r>
            <a:rPr lang="en-US" sz="2000" kern="1200" dirty="0">
              <a:hlinkClick xmlns:r="http://schemas.openxmlformats.org/officeDocument/2006/relationships" r:id="rId6"/>
            </a:rPr>
            <a:t>UNICEF: Including children with disabilities in humanitarian action</a:t>
          </a:r>
          <a:endParaRPr lang="en-US" sz="2000" kern="1200" dirty="0"/>
        </a:p>
      </dsp:txBody>
      <dsp:txXfrm>
        <a:off x="0" y="2977621"/>
        <a:ext cx="7240043" cy="1264770"/>
      </dsp:txXfrm>
    </dsp:sp>
    <dsp:sp modelId="{4C3132D5-BCBF-4C54-8379-EC1C70447AA9}">
      <dsp:nvSpPr>
        <dsp:cNvPr id="0" name=""/>
        <dsp:cNvSpPr/>
      </dsp:nvSpPr>
      <dsp:spPr>
        <a:xfrm>
          <a:off x="0" y="4242391"/>
          <a:ext cx="7240043" cy="62361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Disability &amp; COVID-19</a:t>
          </a:r>
        </a:p>
      </dsp:txBody>
      <dsp:txXfrm>
        <a:off x="30442" y="4272833"/>
        <a:ext cx="7179159" cy="562726"/>
      </dsp:txXfrm>
    </dsp:sp>
    <dsp:sp modelId="{00469544-619B-4C1C-B41E-8CE0B7E5D947}">
      <dsp:nvSpPr>
        <dsp:cNvPr id="0" name=""/>
        <dsp:cNvSpPr/>
      </dsp:nvSpPr>
      <dsp:spPr>
        <a:xfrm>
          <a:off x="0" y="4866001"/>
          <a:ext cx="7240043"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87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hlinkClick xmlns:r="http://schemas.openxmlformats.org/officeDocument/2006/relationships" r:id="rId7"/>
            </a:rPr>
            <a:t>Disability Inclusion: Tip sheet for GHRP update</a:t>
          </a:r>
          <a:endParaRPr lang="en-US" sz="2000" kern="1200" dirty="0"/>
        </a:p>
        <a:p>
          <a:pPr marL="228600" lvl="1" indent="-228600" algn="l" defTabSz="889000">
            <a:lnSpc>
              <a:spcPct val="90000"/>
            </a:lnSpc>
            <a:spcBef>
              <a:spcPct val="0"/>
            </a:spcBef>
            <a:spcAft>
              <a:spcPct val="20000"/>
            </a:spcAft>
            <a:buChar char="•"/>
          </a:pPr>
          <a:r>
            <a:rPr lang="en-US" sz="2000" kern="1200" dirty="0">
              <a:hlinkClick xmlns:r="http://schemas.openxmlformats.org/officeDocument/2006/relationships" r:id="rId8"/>
            </a:rPr>
            <a:t>Note on applying the IASC Guidelines on Inclusion of Persons with Disabilities in the COVID-19 response (under development)</a:t>
          </a:r>
          <a:endParaRPr lang="en-US" sz="2000" kern="1200" dirty="0"/>
        </a:p>
      </dsp:txBody>
      <dsp:txXfrm>
        <a:off x="0" y="4866001"/>
        <a:ext cx="7240043" cy="968760"/>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48B4F5-9A94-4C86-A1C1-B4A21318D5CC}" type="datetimeFigureOut">
              <a:rPr lang="en-GB" smtClean="0"/>
              <a:t>09/10/2020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EF0CE6-62CA-4BED-A5A1-A796E263D691}" type="slidenum">
              <a:rPr lang="en-GB" smtClean="0"/>
              <a:t>‹N°›</a:t>
            </a:fld>
            <a:endParaRPr lang="en-GB"/>
          </a:p>
        </p:txBody>
      </p:sp>
    </p:spTree>
    <p:extLst>
      <p:ext uri="{BB962C8B-B14F-4D97-AF65-F5344CB8AC3E}">
        <p14:creationId xmlns:p14="http://schemas.microsoft.com/office/powerpoint/2010/main" val="4123999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reliefweb.int/report/afghanistan/model-disability-survey-afghanistan-2019"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helpage.org/blogs/florian-juergens-32033/social-protection-for-older-women-1092/" TargetMode="External"/><Relationship Id="rId5" Type="http://schemas.openxmlformats.org/officeDocument/2006/relationships/hyperlink" Target="https://population.un.org/wpp/" TargetMode="External"/><Relationship Id="rId4" Type="http://schemas.openxmlformats.org/officeDocument/2006/relationships/hyperlink" Target="https://reliefweb.int/report/jordan/vulnerability-assessment-framework-population-study-201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EF0CE6-62CA-4BED-A5A1-A796E263D691}" type="slidenum">
              <a:rPr lang="en-GB" smtClean="0"/>
              <a:t>1</a:t>
            </a:fld>
            <a:endParaRPr lang="en-GB"/>
          </a:p>
        </p:txBody>
      </p:sp>
    </p:spTree>
    <p:extLst>
      <p:ext uri="{BB962C8B-B14F-4D97-AF65-F5344CB8AC3E}">
        <p14:creationId xmlns:p14="http://schemas.microsoft.com/office/powerpoint/2010/main" val="24112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E1EF0CE6-62CA-4BED-A5A1-A796E263D691}" type="slidenum">
              <a:rPr lang="en-GB" smtClean="0"/>
              <a:t>10</a:t>
            </a:fld>
            <a:endParaRPr lang="en-GB"/>
          </a:p>
        </p:txBody>
      </p:sp>
    </p:spTree>
    <p:extLst>
      <p:ext uri="{BB962C8B-B14F-4D97-AF65-F5344CB8AC3E}">
        <p14:creationId xmlns:p14="http://schemas.microsoft.com/office/powerpoint/2010/main" val="4159903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E1EF0CE6-62CA-4BED-A5A1-A796E263D691}" type="slidenum">
              <a:rPr lang="en-GB" smtClean="0"/>
              <a:t>11</a:t>
            </a:fld>
            <a:endParaRPr lang="en-GB"/>
          </a:p>
        </p:txBody>
      </p:sp>
    </p:spTree>
    <p:extLst>
      <p:ext uri="{BB962C8B-B14F-4D97-AF65-F5344CB8AC3E}">
        <p14:creationId xmlns:p14="http://schemas.microsoft.com/office/powerpoint/2010/main" val="2830803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25 min</a:t>
            </a:r>
          </a:p>
        </p:txBody>
      </p:sp>
      <p:sp>
        <p:nvSpPr>
          <p:cNvPr id="4" name="Slide Number Placeholder 3"/>
          <p:cNvSpPr>
            <a:spLocks noGrp="1"/>
          </p:cNvSpPr>
          <p:nvPr>
            <p:ph type="sldNum" sz="quarter" idx="5"/>
          </p:nvPr>
        </p:nvSpPr>
        <p:spPr/>
        <p:txBody>
          <a:bodyPr/>
          <a:lstStyle/>
          <a:p>
            <a:fld id="{E1EF0CE6-62CA-4BED-A5A1-A796E263D691}" type="slidenum">
              <a:rPr lang="en-GB" smtClean="0"/>
              <a:t>12</a:t>
            </a:fld>
            <a:endParaRPr lang="en-GB"/>
          </a:p>
        </p:txBody>
      </p:sp>
    </p:spTree>
    <p:extLst>
      <p:ext uri="{BB962C8B-B14F-4D97-AF65-F5344CB8AC3E}">
        <p14:creationId xmlns:p14="http://schemas.microsoft.com/office/powerpoint/2010/main" val="841209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E1EF0CE6-62CA-4BED-A5A1-A796E263D691}" type="slidenum">
              <a:rPr lang="en-GB" smtClean="0"/>
              <a:t>13</a:t>
            </a:fld>
            <a:endParaRPr lang="en-GB"/>
          </a:p>
        </p:txBody>
      </p:sp>
    </p:spTree>
    <p:extLst>
      <p:ext uri="{BB962C8B-B14F-4D97-AF65-F5344CB8AC3E}">
        <p14:creationId xmlns:p14="http://schemas.microsoft.com/office/powerpoint/2010/main" val="2398756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E1EF0CE6-62CA-4BED-A5A1-A796E263D691}" type="slidenum">
              <a:rPr lang="en-GB" smtClean="0"/>
              <a:t>14</a:t>
            </a:fld>
            <a:endParaRPr lang="en-GB"/>
          </a:p>
        </p:txBody>
      </p:sp>
    </p:spTree>
    <p:extLst>
      <p:ext uri="{BB962C8B-B14F-4D97-AF65-F5344CB8AC3E}">
        <p14:creationId xmlns:p14="http://schemas.microsoft.com/office/powerpoint/2010/main" val="3578521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E1EF0CE6-62CA-4BED-A5A1-A796E263D691}" type="slidenum">
              <a:rPr lang="en-GB" smtClean="0"/>
              <a:t>15</a:t>
            </a:fld>
            <a:endParaRPr lang="en-GB"/>
          </a:p>
        </p:txBody>
      </p:sp>
    </p:spTree>
    <p:extLst>
      <p:ext uri="{BB962C8B-B14F-4D97-AF65-F5344CB8AC3E}">
        <p14:creationId xmlns:p14="http://schemas.microsoft.com/office/powerpoint/2010/main" val="1084290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E1EF0CE6-62CA-4BED-A5A1-A796E263D691}" type="slidenum">
              <a:rPr lang="en-GB" smtClean="0"/>
              <a:t>16</a:t>
            </a:fld>
            <a:endParaRPr lang="en-GB"/>
          </a:p>
        </p:txBody>
      </p:sp>
    </p:spTree>
    <p:extLst>
      <p:ext uri="{BB962C8B-B14F-4D97-AF65-F5344CB8AC3E}">
        <p14:creationId xmlns:p14="http://schemas.microsoft.com/office/powerpoint/2010/main" val="3397024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E1EF0CE6-62CA-4BED-A5A1-A796E263D691}" type="slidenum">
              <a:rPr lang="en-GB" smtClean="0"/>
              <a:t>17</a:t>
            </a:fld>
            <a:endParaRPr lang="en-GB"/>
          </a:p>
        </p:txBody>
      </p:sp>
    </p:spTree>
    <p:extLst>
      <p:ext uri="{BB962C8B-B14F-4D97-AF65-F5344CB8AC3E}">
        <p14:creationId xmlns:p14="http://schemas.microsoft.com/office/powerpoint/2010/main" val="2104774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E1EF0CE6-62CA-4BED-A5A1-A796E263D691}" type="slidenum">
              <a:rPr lang="en-GB" smtClean="0"/>
              <a:t>18</a:t>
            </a:fld>
            <a:endParaRPr lang="en-GB"/>
          </a:p>
        </p:txBody>
      </p:sp>
    </p:spTree>
    <p:extLst>
      <p:ext uri="{BB962C8B-B14F-4D97-AF65-F5344CB8AC3E}">
        <p14:creationId xmlns:p14="http://schemas.microsoft.com/office/powerpoint/2010/main" val="1225269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Persons with disabilities are estimated to represent 15 per cent of the world’s population (higher in humanitarian contexts)</a:t>
            </a:r>
          </a:p>
          <a:p>
            <a:pPr marL="171450" lvl="0" indent="-171450">
              <a:buFont typeface="Arial" panose="020B0604020202020204" pitchFamily="34" charset="0"/>
              <a:buChar char="•"/>
            </a:pPr>
            <a:r>
              <a:rPr lang="en-US" dirty="0"/>
              <a:t>Among the most marginalized people in crisis-affected communities and are disproportionately affected by conflict and emergency situations. </a:t>
            </a:r>
          </a:p>
          <a:p>
            <a:pPr marL="171450" lvl="0" indent="-171450">
              <a:buFont typeface="Arial" panose="020B0604020202020204" pitchFamily="34" charset="0"/>
              <a:buChar char="•"/>
            </a:pPr>
            <a:r>
              <a:rPr lang="en-US" dirty="0"/>
              <a:t>Attitudinal, physical and communication barriers impede their participation and inclusion in humanitarian action.</a:t>
            </a:r>
          </a:p>
          <a:p>
            <a:pPr marL="171450" lvl="0" indent="-171450">
              <a:buFont typeface="Arial" panose="020B0604020202020204" pitchFamily="34" charset="0"/>
              <a:buChar char="•"/>
            </a:pPr>
            <a:r>
              <a:rPr lang="en-US" dirty="0"/>
              <a:t>Greater marginalization and discrimination due to the intersectionality (age, gender, ethnicity, location and race).</a:t>
            </a:r>
          </a:p>
          <a:p>
            <a:endParaRPr lang="en-GB" dirty="0"/>
          </a:p>
          <a:p>
            <a:r>
              <a:rPr lang="en-GB" b="1" dirty="0"/>
              <a:t>Sources</a:t>
            </a:r>
            <a:r>
              <a:rPr lang="en-GB" dirty="0"/>
              <a:t>:</a:t>
            </a:r>
          </a:p>
          <a:p>
            <a:r>
              <a:rPr lang="en-GB" dirty="0"/>
              <a:t>Infographic: IASC Guidelines (estimate from 2011 WHO World Report on Disability)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Afghanistan: </a:t>
            </a:r>
            <a:r>
              <a:rPr lang="en-GB" sz="1200" b="1" i="0" kern="1200" dirty="0">
                <a:solidFill>
                  <a:schemeClr val="tx1"/>
                </a:solidFill>
                <a:effectLst/>
                <a:latin typeface="+mn-lt"/>
                <a:ea typeface="+mn-ea"/>
                <a:cs typeface="+mn-cs"/>
              </a:rPr>
              <a:t>Model Disability Survey of Afghanistan 2019</a:t>
            </a:r>
            <a:r>
              <a:rPr lang="en-GB" dirty="0"/>
              <a:t> </a:t>
            </a:r>
            <a:r>
              <a:rPr lang="en-GB" dirty="0">
                <a:hlinkClick r:id="rId3"/>
              </a:rPr>
              <a:t>https://reliefweb.int/report/afghanistan/model-disability-survey-afghanistan-2019</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Jordan: Vulnerability Assessment Framework 2019 </a:t>
            </a:r>
            <a:r>
              <a:rPr lang="en-GB" dirty="0">
                <a:hlinkClick r:id="rId4"/>
              </a:rPr>
              <a:t>https://reliefweb.int/report/jordan/vulnerability-assessment-framework-population-study-2019</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Jordan: GHRP COVID-19 In Jordan, a survey reported that 88 per cent of respondents could not go to the hospital for their regular checks or additional medical needs</a:t>
            </a:r>
          </a:p>
          <a:p>
            <a:r>
              <a:rPr lang="en-GB" dirty="0"/>
              <a:t>Older age: </a:t>
            </a:r>
            <a:r>
              <a:rPr lang="en-GB" sz="1200" b="0" i="0" kern="1200" dirty="0">
                <a:solidFill>
                  <a:schemeClr val="tx1"/>
                </a:solidFill>
                <a:effectLst/>
                <a:latin typeface="+mn-lt"/>
                <a:ea typeface="+mn-ea"/>
                <a:cs typeface="+mn-cs"/>
              </a:rPr>
              <a:t>According to data from </a:t>
            </a:r>
            <a:r>
              <a:rPr lang="en-GB" sz="1200" b="0" i="0" u="none" strike="noStrike" kern="1200" dirty="0">
                <a:solidFill>
                  <a:schemeClr val="tx1"/>
                </a:solidFill>
                <a:effectLst/>
                <a:latin typeface="+mn-lt"/>
                <a:ea typeface="+mn-ea"/>
                <a:cs typeface="+mn-cs"/>
                <a:hlinkClick r:id="rId5"/>
              </a:rPr>
              <a:t>World Population Prospects: the 2019 Revision</a:t>
            </a:r>
            <a:r>
              <a:rPr lang="en-GB" sz="1200" b="0" i="0" kern="1200" dirty="0">
                <a:solidFill>
                  <a:schemeClr val="tx1"/>
                </a:solidFill>
                <a:effectLst/>
                <a:latin typeface="+mn-lt"/>
                <a:ea typeface="+mn-ea"/>
                <a:cs typeface="+mn-cs"/>
              </a:rPr>
              <a:t>, by 2050, one in six people in the world will be over age 65 (16%), up from one in 11 in 2019 (9%). </a:t>
            </a:r>
          </a:p>
          <a:p>
            <a:r>
              <a:rPr lang="en-GB" sz="1200" b="0" i="0" kern="1200" dirty="0">
                <a:solidFill>
                  <a:schemeClr val="tx1"/>
                </a:solidFill>
                <a:effectLst/>
                <a:latin typeface="+mn-lt"/>
                <a:ea typeface="+mn-ea"/>
                <a:cs typeface="+mn-cs"/>
              </a:rPr>
              <a:t>Percentage older women/men: </a:t>
            </a:r>
            <a:r>
              <a:rPr lang="en-GB" dirty="0">
                <a:hlinkClick r:id="rId6"/>
              </a:rPr>
              <a:t>https://www.helpage.org/blogs/florian-juergens-32033/social-protection-for-older-women-1092/</a:t>
            </a:r>
            <a:r>
              <a:rPr lang="en-GB" dirty="0"/>
              <a:t> </a:t>
            </a:r>
          </a:p>
        </p:txBody>
      </p:sp>
      <p:sp>
        <p:nvSpPr>
          <p:cNvPr id="4" name="Slide Number Placeholder 3"/>
          <p:cNvSpPr>
            <a:spLocks noGrp="1"/>
          </p:cNvSpPr>
          <p:nvPr>
            <p:ph type="sldNum" sz="quarter" idx="10"/>
          </p:nvPr>
        </p:nvSpPr>
        <p:spPr/>
        <p:txBody>
          <a:bodyPr/>
          <a:lstStyle/>
          <a:p>
            <a:fld id="{83BD0ED8-AE67-4B6C-930B-B56E5F6E66BB}" type="slidenum">
              <a:rPr lang="fr-FR" smtClean="0"/>
              <a:t>19</a:t>
            </a:fld>
            <a:endParaRPr lang="fr-FR"/>
          </a:p>
        </p:txBody>
      </p:sp>
    </p:spTree>
    <p:extLst>
      <p:ext uri="{BB962C8B-B14F-4D97-AF65-F5344CB8AC3E}">
        <p14:creationId xmlns:p14="http://schemas.microsoft.com/office/powerpoint/2010/main" val="1091891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0" dirty="0"/>
          </a:p>
          <a:p>
            <a:pPr marL="0" indent="0">
              <a:buFontTx/>
              <a:buNone/>
            </a:pPr>
            <a:endParaRPr lang="LID4096" b="0" dirty="0"/>
          </a:p>
        </p:txBody>
      </p:sp>
      <p:sp>
        <p:nvSpPr>
          <p:cNvPr id="4" name="Slide Number Placeholder 3"/>
          <p:cNvSpPr>
            <a:spLocks noGrp="1"/>
          </p:cNvSpPr>
          <p:nvPr>
            <p:ph type="sldNum" sz="quarter" idx="5"/>
          </p:nvPr>
        </p:nvSpPr>
        <p:spPr/>
        <p:txBody>
          <a:bodyPr/>
          <a:lstStyle/>
          <a:p>
            <a:fld id="{E1EF0CE6-62CA-4BED-A5A1-A796E263D691}" type="slidenum">
              <a:rPr lang="en-GB" smtClean="0"/>
              <a:t>2</a:t>
            </a:fld>
            <a:endParaRPr lang="en-GB"/>
          </a:p>
        </p:txBody>
      </p:sp>
    </p:spTree>
    <p:extLst>
      <p:ext uri="{BB962C8B-B14F-4D97-AF65-F5344CB8AC3E}">
        <p14:creationId xmlns:p14="http://schemas.microsoft.com/office/powerpoint/2010/main" val="315354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E1EF0CE6-62CA-4BED-A5A1-A796E263D691}" type="slidenum">
              <a:rPr lang="en-GB" smtClean="0"/>
              <a:t>22</a:t>
            </a:fld>
            <a:endParaRPr lang="en-GB"/>
          </a:p>
        </p:txBody>
      </p:sp>
    </p:spTree>
    <p:extLst>
      <p:ext uri="{BB962C8B-B14F-4D97-AF65-F5344CB8AC3E}">
        <p14:creationId xmlns:p14="http://schemas.microsoft.com/office/powerpoint/2010/main" val="2210347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E1EF0CE6-62CA-4BED-A5A1-A796E263D691}" type="slidenum">
              <a:rPr lang="en-GB" smtClean="0"/>
              <a:t>23</a:t>
            </a:fld>
            <a:endParaRPr lang="en-GB"/>
          </a:p>
        </p:txBody>
      </p:sp>
    </p:spTree>
    <p:extLst>
      <p:ext uri="{BB962C8B-B14F-4D97-AF65-F5344CB8AC3E}">
        <p14:creationId xmlns:p14="http://schemas.microsoft.com/office/powerpoint/2010/main" val="2227326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ID4096" dirty="0"/>
          </a:p>
        </p:txBody>
      </p:sp>
      <p:sp>
        <p:nvSpPr>
          <p:cNvPr id="4" name="Slide Number Placeholder 3"/>
          <p:cNvSpPr>
            <a:spLocks noGrp="1"/>
          </p:cNvSpPr>
          <p:nvPr>
            <p:ph type="sldNum" sz="quarter" idx="5"/>
          </p:nvPr>
        </p:nvSpPr>
        <p:spPr/>
        <p:txBody>
          <a:bodyPr/>
          <a:lstStyle/>
          <a:p>
            <a:fld id="{E1EF0CE6-62CA-4BED-A5A1-A796E263D691}" type="slidenum">
              <a:rPr lang="en-GB" smtClean="0"/>
              <a:t>24</a:t>
            </a:fld>
            <a:endParaRPr lang="en-GB"/>
          </a:p>
        </p:txBody>
      </p:sp>
    </p:spTree>
    <p:extLst>
      <p:ext uri="{BB962C8B-B14F-4D97-AF65-F5344CB8AC3E}">
        <p14:creationId xmlns:p14="http://schemas.microsoft.com/office/powerpoint/2010/main" val="2814592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E1EF0CE6-62CA-4BED-A5A1-A796E263D691}" type="slidenum">
              <a:rPr lang="en-GB" smtClean="0"/>
              <a:t>25</a:t>
            </a:fld>
            <a:endParaRPr lang="en-GB"/>
          </a:p>
        </p:txBody>
      </p:sp>
    </p:spTree>
    <p:extLst>
      <p:ext uri="{BB962C8B-B14F-4D97-AF65-F5344CB8AC3E}">
        <p14:creationId xmlns:p14="http://schemas.microsoft.com/office/powerpoint/2010/main" val="15027284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E1EF0CE6-62CA-4BED-A5A1-A796E263D691}" type="slidenum">
              <a:rPr lang="en-GB" smtClean="0"/>
              <a:t>26</a:t>
            </a:fld>
            <a:endParaRPr lang="en-GB"/>
          </a:p>
        </p:txBody>
      </p:sp>
    </p:spTree>
    <p:extLst>
      <p:ext uri="{BB962C8B-B14F-4D97-AF65-F5344CB8AC3E}">
        <p14:creationId xmlns:p14="http://schemas.microsoft.com/office/powerpoint/2010/main" val="3307424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E1EF0CE6-62CA-4BED-A5A1-A796E263D691}" type="slidenum">
              <a:rPr lang="en-GB" smtClean="0"/>
              <a:t>27</a:t>
            </a:fld>
            <a:endParaRPr lang="en-GB"/>
          </a:p>
        </p:txBody>
      </p:sp>
    </p:spTree>
    <p:extLst>
      <p:ext uri="{BB962C8B-B14F-4D97-AF65-F5344CB8AC3E}">
        <p14:creationId xmlns:p14="http://schemas.microsoft.com/office/powerpoint/2010/main" val="200434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E1EF0CE6-62CA-4BED-A5A1-A796E263D691}" type="slidenum">
              <a:rPr lang="en-GB" smtClean="0"/>
              <a:t>28</a:t>
            </a:fld>
            <a:endParaRPr lang="en-GB"/>
          </a:p>
        </p:txBody>
      </p:sp>
    </p:spTree>
    <p:extLst>
      <p:ext uri="{BB962C8B-B14F-4D97-AF65-F5344CB8AC3E}">
        <p14:creationId xmlns:p14="http://schemas.microsoft.com/office/powerpoint/2010/main" val="3321737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E1EF0CE6-62CA-4BED-A5A1-A796E263D691}" type="slidenum">
              <a:rPr lang="en-GB" smtClean="0"/>
              <a:t>29</a:t>
            </a:fld>
            <a:endParaRPr lang="en-GB"/>
          </a:p>
        </p:txBody>
      </p:sp>
    </p:spTree>
    <p:extLst>
      <p:ext uri="{BB962C8B-B14F-4D97-AF65-F5344CB8AC3E}">
        <p14:creationId xmlns:p14="http://schemas.microsoft.com/office/powerpoint/2010/main" val="1457422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E1EF0CE6-62CA-4BED-A5A1-A796E263D691}" type="slidenum">
              <a:rPr lang="en-GB" smtClean="0"/>
              <a:t>30</a:t>
            </a:fld>
            <a:endParaRPr lang="en-GB"/>
          </a:p>
        </p:txBody>
      </p:sp>
    </p:spTree>
    <p:extLst>
      <p:ext uri="{BB962C8B-B14F-4D97-AF65-F5344CB8AC3E}">
        <p14:creationId xmlns:p14="http://schemas.microsoft.com/office/powerpoint/2010/main" val="4071214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E1EF0CE6-62CA-4BED-A5A1-A796E263D691}" type="slidenum">
              <a:rPr lang="en-GB" smtClean="0"/>
              <a:t>31</a:t>
            </a:fld>
            <a:endParaRPr lang="en-GB"/>
          </a:p>
        </p:txBody>
      </p:sp>
    </p:spTree>
    <p:extLst>
      <p:ext uri="{BB962C8B-B14F-4D97-AF65-F5344CB8AC3E}">
        <p14:creationId xmlns:p14="http://schemas.microsoft.com/office/powerpoint/2010/main" val="479845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0" dirty="0"/>
          </a:p>
          <a:p>
            <a:pPr marL="0" indent="0">
              <a:buFontTx/>
              <a:buNone/>
            </a:pPr>
            <a:endParaRPr lang="LID4096" b="0" dirty="0"/>
          </a:p>
        </p:txBody>
      </p:sp>
      <p:sp>
        <p:nvSpPr>
          <p:cNvPr id="4" name="Slide Number Placeholder 3"/>
          <p:cNvSpPr>
            <a:spLocks noGrp="1"/>
          </p:cNvSpPr>
          <p:nvPr>
            <p:ph type="sldNum" sz="quarter" idx="5"/>
          </p:nvPr>
        </p:nvSpPr>
        <p:spPr/>
        <p:txBody>
          <a:bodyPr/>
          <a:lstStyle/>
          <a:p>
            <a:fld id="{E1EF0CE6-62CA-4BED-A5A1-A796E263D691}" type="slidenum">
              <a:rPr lang="en-GB" smtClean="0"/>
              <a:t>3</a:t>
            </a:fld>
            <a:endParaRPr lang="en-GB"/>
          </a:p>
        </p:txBody>
      </p:sp>
    </p:spTree>
    <p:extLst>
      <p:ext uri="{BB962C8B-B14F-4D97-AF65-F5344CB8AC3E}">
        <p14:creationId xmlns:p14="http://schemas.microsoft.com/office/powerpoint/2010/main" val="14093600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E1EF0CE6-62CA-4BED-A5A1-A796E263D691}" type="slidenum">
              <a:rPr lang="en-GB" smtClean="0"/>
              <a:t>33</a:t>
            </a:fld>
            <a:endParaRPr lang="en-GB"/>
          </a:p>
        </p:txBody>
      </p:sp>
    </p:spTree>
    <p:extLst>
      <p:ext uri="{BB962C8B-B14F-4D97-AF65-F5344CB8AC3E}">
        <p14:creationId xmlns:p14="http://schemas.microsoft.com/office/powerpoint/2010/main" val="14093600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E1EF0CE6-62CA-4BED-A5A1-A796E263D691}" type="slidenum">
              <a:rPr lang="en-GB" smtClean="0"/>
              <a:t>34</a:t>
            </a:fld>
            <a:endParaRPr lang="en-GB"/>
          </a:p>
        </p:txBody>
      </p:sp>
    </p:spTree>
    <p:extLst>
      <p:ext uri="{BB962C8B-B14F-4D97-AF65-F5344CB8AC3E}">
        <p14:creationId xmlns:p14="http://schemas.microsoft.com/office/powerpoint/2010/main" val="2704276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E1EF0CE6-62CA-4BED-A5A1-A796E263D691}" type="slidenum">
              <a:rPr lang="en-GB" smtClean="0"/>
              <a:t>35</a:t>
            </a:fld>
            <a:endParaRPr lang="en-GB"/>
          </a:p>
        </p:txBody>
      </p:sp>
    </p:spTree>
    <p:extLst>
      <p:ext uri="{BB962C8B-B14F-4D97-AF65-F5344CB8AC3E}">
        <p14:creationId xmlns:p14="http://schemas.microsoft.com/office/powerpoint/2010/main" val="18074303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E1EF0CE6-62CA-4BED-A5A1-A796E263D691}" type="slidenum">
              <a:rPr lang="en-GB" smtClean="0"/>
              <a:t>36</a:t>
            </a:fld>
            <a:endParaRPr lang="en-GB"/>
          </a:p>
        </p:txBody>
      </p:sp>
    </p:spTree>
    <p:extLst>
      <p:ext uri="{BB962C8B-B14F-4D97-AF65-F5344CB8AC3E}">
        <p14:creationId xmlns:p14="http://schemas.microsoft.com/office/powerpoint/2010/main" val="5005653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E1EF0CE6-62CA-4BED-A5A1-A796E263D691}" type="slidenum">
              <a:rPr lang="en-GB" smtClean="0"/>
              <a:t>37</a:t>
            </a:fld>
            <a:endParaRPr lang="en-GB"/>
          </a:p>
        </p:txBody>
      </p:sp>
    </p:spTree>
    <p:extLst>
      <p:ext uri="{BB962C8B-B14F-4D97-AF65-F5344CB8AC3E}">
        <p14:creationId xmlns:p14="http://schemas.microsoft.com/office/powerpoint/2010/main" val="31733677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E1EF0CE6-62CA-4BED-A5A1-A796E263D691}" type="slidenum">
              <a:rPr lang="en-GB" smtClean="0"/>
              <a:t>38</a:t>
            </a:fld>
            <a:endParaRPr lang="en-GB"/>
          </a:p>
        </p:txBody>
      </p:sp>
    </p:spTree>
    <p:extLst>
      <p:ext uri="{BB962C8B-B14F-4D97-AF65-F5344CB8AC3E}">
        <p14:creationId xmlns:p14="http://schemas.microsoft.com/office/powerpoint/2010/main" val="18787950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E1EF0CE6-62CA-4BED-A5A1-A796E263D691}" type="slidenum">
              <a:rPr lang="en-GB" smtClean="0"/>
              <a:t>39</a:t>
            </a:fld>
            <a:endParaRPr lang="en-GB"/>
          </a:p>
        </p:txBody>
      </p:sp>
    </p:spTree>
    <p:extLst>
      <p:ext uri="{BB962C8B-B14F-4D97-AF65-F5344CB8AC3E}">
        <p14:creationId xmlns:p14="http://schemas.microsoft.com/office/powerpoint/2010/main" val="26193711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E1EF0CE6-62CA-4BED-A5A1-A796E263D691}" type="slidenum">
              <a:rPr lang="en-GB" smtClean="0"/>
              <a:t>40</a:t>
            </a:fld>
            <a:endParaRPr lang="en-GB"/>
          </a:p>
        </p:txBody>
      </p:sp>
    </p:spTree>
    <p:extLst>
      <p:ext uri="{BB962C8B-B14F-4D97-AF65-F5344CB8AC3E}">
        <p14:creationId xmlns:p14="http://schemas.microsoft.com/office/powerpoint/2010/main" val="27222416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E1EF0CE6-62CA-4BED-A5A1-A796E263D691}" type="slidenum">
              <a:rPr lang="en-GB" smtClean="0"/>
              <a:t>41</a:t>
            </a:fld>
            <a:endParaRPr lang="en-GB"/>
          </a:p>
        </p:txBody>
      </p:sp>
    </p:spTree>
    <p:extLst>
      <p:ext uri="{BB962C8B-B14F-4D97-AF65-F5344CB8AC3E}">
        <p14:creationId xmlns:p14="http://schemas.microsoft.com/office/powerpoint/2010/main" val="8297168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30 min</a:t>
            </a:r>
          </a:p>
        </p:txBody>
      </p:sp>
      <p:sp>
        <p:nvSpPr>
          <p:cNvPr id="4" name="Slide Number Placeholder 3"/>
          <p:cNvSpPr>
            <a:spLocks noGrp="1"/>
          </p:cNvSpPr>
          <p:nvPr>
            <p:ph type="sldNum" sz="quarter" idx="5"/>
          </p:nvPr>
        </p:nvSpPr>
        <p:spPr/>
        <p:txBody>
          <a:bodyPr/>
          <a:lstStyle/>
          <a:p>
            <a:fld id="{E1EF0CE6-62CA-4BED-A5A1-A796E263D691}" type="slidenum">
              <a:rPr lang="en-GB" smtClean="0"/>
              <a:t>42</a:t>
            </a:fld>
            <a:endParaRPr lang="en-GB"/>
          </a:p>
        </p:txBody>
      </p:sp>
    </p:spTree>
    <p:extLst>
      <p:ext uri="{BB962C8B-B14F-4D97-AF65-F5344CB8AC3E}">
        <p14:creationId xmlns:p14="http://schemas.microsoft.com/office/powerpoint/2010/main" val="2326720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ID4096" dirty="0"/>
          </a:p>
        </p:txBody>
      </p:sp>
      <p:sp>
        <p:nvSpPr>
          <p:cNvPr id="4" name="Slide Number Placeholder 3"/>
          <p:cNvSpPr>
            <a:spLocks noGrp="1"/>
          </p:cNvSpPr>
          <p:nvPr>
            <p:ph type="sldNum" sz="quarter" idx="5"/>
          </p:nvPr>
        </p:nvSpPr>
        <p:spPr/>
        <p:txBody>
          <a:bodyPr/>
          <a:lstStyle/>
          <a:p>
            <a:fld id="{E1EF0CE6-62CA-4BED-A5A1-A796E263D691}" type="slidenum">
              <a:rPr lang="en-GB" smtClean="0"/>
              <a:t>4</a:t>
            </a:fld>
            <a:endParaRPr lang="en-GB"/>
          </a:p>
        </p:txBody>
      </p:sp>
    </p:spTree>
    <p:extLst>
      <p:ext uri="{BB962C8B-B14F-4D97-AF65-F5344CB8AC3E}">
        <p14:creationId xmlns:p14="http://schemas.microsoft.com/office/powerpoint/2010/main" val="22507236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E1EF0CE6-62CA-4BED-A5A1-A796E263D691}" type="slidenum">
              <a:rPr lang="en-GB" smtClean="0"/>
              <a:t>43</a:t>
            </a:fld>
            <a:endParaRPr lang="en-GB"/>
          </a:p>
        </p:txBody>
      </p:sp>
    </p:spTree>
    <p:extLst>
      <p:ext uri="{BB962C8B-B14F-4D97-AF65-F5344CB8AC3E}">
        <p14:creationId xmlns:p14="http://schemas.microsoft.com/office/powerpoint/2010/main" val="6304307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E1EF0CE6-62CA-4BED-A5A1-A796E263D691}" type="slidenum">
              <a:rPr lang="en-GB" smtClean="0"/>
              <a:t>44</a:t>
            </a:fld>
            <a:endParaRPr lang="en-GB"/>
          </a:p>
        </p:txBody>
      </p:sp>
    </p:spTree>
    <p:extLst>
      <p:ext uri="{BB962C8B-B14F-4D97-AF65-F5344CB8AC3E}">
        <p14:creationId xmlns:p14="http://schemas.microsoft.com/office/powerpoint/2010/main" val="1529919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E1EF0CE6-62CA-4BED-A5A1-A796E263D691}" type="slidenum">
              <a:rPr lang="en-GB" smtClean="0"/>
              <a:t>45</a:t>
            </a:fld>
            <a:endParaRPr lang="en-GB"/>
          </a:p>
        </p:txBody>
      </p:sp>
    </p:spTree>
    <p:extLst>
      <p:ext uri="{BB962C8B-B14F-4D97-AF65-F5344CB8AC3E}">
        <p14:creationId xmlns:p14="http://schemas.microsoft.com/office/powerpoint/2010/main" val="34473174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E1EF0CE6-62CA-4BED-A5A1-A796E263D691}" type="slidenum">
              <a:rPr lang="en-GB" smtClean="0"/>
              <a:t>46</a:t>
            </a:fld>
            <a:endParaRPr lang="en-GB"/>
          </a:p>
        </p:txBody>
      </p:sp>
    </p:spTree>
    <p:extLst>
      <p:ext uri="{BB962C8B-B14F-4D97-AF65-F5344CB8AC3E}">
        <p14:creationId xmlns:p14="http://schemas.microsoft.com/office/powerpoint/2010/main" val="27054025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ID4096" dirty="0"/>
          </a:p>
        </p:txBody>
      </p:sp>
      <p:sp>
        <p:nvSpPr>
          <p:cNvPr id="4" name="Slide Number Placeholder 3"/>
          <p:cNvSpPr>
            <a:spLocks noGrp="1"/>
          </p:cNvSpPr>
          <p:nvPr>
            <p:ph type="sldNum" sz="quarter" idx="5"/>
          </p:nvPr>
        </p:nvSpPr>
        <p:spPr/>
        <p:txBody>
          <a:bodyPr/>
          <a:lstStyle/>
          <a:p>
            <a:fld id="{E1EF0CE6-62CA-4BED-A5A1-A796E263D691}" type="slidenum">
              <a:rPr lang="en-GB" smtClean="0"/>
              <a:t>47</a:t>
            </a:fld>
            <a:endParaRPr lang="en-GB"/>
          </a:p>
        </p:txBody>
      </p:sp>
    </p:spTree>
    <p:extLst>
      <p:ext uri="{BB962C8B-B14F-4D97-AF65-F5344CB8AC3E}">
        <p14:creationId xmlns:p14="http://schemas.microsoft.com/office/powerpoint/2010/main" val="1443623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E1EF0CE6-62CA-4BED-A5A1-A796E263D691}" type="slidenum">
              <a:rPr lang="en-GB" smtClean="0"/>
              <a:t>5</a:t>
            </a:fld>
            <a:endParaRPr lang="en-GB"/>
          </a:p>
        </p:txBody>
      </p:sp>
    </p:spTree>
    <p:extLst>
      <p:ext uri="{BB962C8B-B14F-4D97-AF65-F5344CB8AC3E}">
        <p14:creationId xmlns:p14="http://schemas.microsoft.com/office/powerpoint/2010/main" val="3932030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E1EF0CE6-62CA-4BED-A5A1-A796E263D691}" type="slidenum">
              <a:rPr lang="en-GB" smtClean="0"/>
              <a:t>6</a:t>
            </a:fld>
            <a:endParaRPr lang="en-GB"/>
          </a:p>
        </p:txBody>
      </p:sp>
    </p:spTree>
    <p:extLst>
      <p:ext uri="{BB962C8B-B14F-4D97-AF65-F5344CB8AC3E}">
        <p14:creationId xmlns:p14="http://schemas.microsoft.com/office/powerpoint/2010/main" val="1280904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E1EF0CE6-62CA-4BED-A5A1-A796E263D691}" type="slidenum">
              <a:rPr lang="en-GB" smtClean="0"/>
              <a:t>7</a:t>
            </a:fld>
            <a:endParaRPr lang="en-GB"/>
          </a:p>
        </p:txBody>
      </p:sp>
    </p:spTree>
    <p:extLst>
      <p:ext uri="{BB962C8B-B14F-4D97-AF65-F5344CB8AC3E}">
        <p14:creationId xmlns:p14="http://schemas.microsoft.com/office/powerpoint/2010/main" val="3536705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E1EF0CE6-62CA-4BED-A5A1-A796E263D691}" type="slidenum">
              <a:rPr lang="en-GB" smtClean="0"/>
              <a:t>8</a:t>
            </a:fld>
            <a:endParaRPr lang="en-GB"/>
          </a:p>
        </p:txBody>
      </p:sp>
    </p:spTree>
    <p:extLst>
      <p:ext uri="{BB962C8B-B14F-4D97-AF65-F5344CB8AC3E}">
        <p14:creationId xmlns:p14="http://schemas.microsoft.com/office/powerpoint/2010/main" val="2606286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E1EF0CE6-62CA-4BED-A5A1-A796E263D691}" type="slidenum">
              <a:rPr lang="en-GB" smtClean="0"/>
              <a:t>9</a:t>
            </a:fld>
            <a:endParaRPr lang="en-GB"/>
          </a:p>
        </p:txBody>
      </p:sp>
    </p:spTree>
    <p:extLst>
      <p:ext uri="{BB962C8B-B14F-4D97-AF65-F5344CB8AC3E}">
        <p14:creationId xmlns:p14="http://schemas.microsoft.com/office/powerpoint/2010/main" val="519848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39721"/>
            <a:ext cx="9857874" cy="2387600"/>
          </a:xfrm>
        </p:spPr>
        <p:txBody>
          <a:bodyPr anchor="b"/>
          <a:lstStyle>
            <a:lvl1pPr algn="ctr">
              <a:defRPr sz="6000" b="1">
                <a:solidFill>
                  <a:srgbClr val="4D4D4D"/>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4119396"/>
            <a:ext cx="9857874" cy="1655762"/>
          </a:xfrm>
        </p:spPr>
        <p:txBody>
          <a:bodyPr/>
          <a:lstStyle>
            <a:lvl1pPr marL="0" indent="0" algn="ctr">
              <a:buNone/>
              <a:defRPr sz="2400" b="1">
                <a:solidFill>
                  <a:srgbClr val="4D4D4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52731697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76" y="0"/>
            <a:ext cx="12465698" cy="1240971"/>
          </a:xfrm>
          <a:noFill/>
          <a:ln>
            <a:noFill/>
          </a:ln>
        </p:spPr>
        <p:txBody>
          <a:bodyPr/>
          <a:lstStyle>
            <a:lvl1pPr algn="ctr">
              <a:defRPr b="1">
                <a:solidFill>
                  <a:srgbClr val="4D4D4D"/>
                </a:solidFill>
              </a:defRPr>
            </a:lvl1pPr>
          </a:lstStyle>
          <a:p>
            <a:r>
              <a:rPr lang="en-US" dirty="0"/>
              <a:t>Click to edit Master title style</a:t>
            </a:r>
            <a:endParaRPr lang="en-GB" dirty="0"/>
          </a:p>
        </p:txBody>
      </p:sp>
      <p:sp>
        <p:nvSpPr>
          <p:cNvPr id="3" name="Content Placeholder 2"/>
          <p:cNvSpPr>
            <a:spLocks noGrp="1"/>
          </p:cNvSpPr>
          <p:nvPr>
            <p:ph idx="1"/>
          </p:nvPr>
        </p:nvSpPr>
        <p:spPr>
          <a:xfrm>
            <a:off x="838199" y="1825625"/>
            <a:ext cx="10567737" cy="4351338"/>
          </a:xfrm>
        </p:spPr>
        <p:txBody>
          <a:bodyPr/>
          <a:lstStyle>
            <a:lvl1pPr>
              <a:defRPr>
                <a:solidFill>
                  <a:srgbClr val="969696"/>
                </a:solidFill>
              </a:defRPr>
            </a:lvl1pPr>
            <a:lvl2pPr>
              <a:defRPr>
                <a:solidFill>
                  <a:srgbClr val="969696"/>
                </a:solidFill>
              </a:defRPr>
            </a:lvl2pPr>
            <a:lvl3pPr>
              <a:defRPr>
                <a:solidFill>
                  <a:srgbClr val="969696"/>
                </a:solidFill>
              </a:defRPr>
            </a:lvl3pPr>
            <a:lvl4pPr>
              <a:defRPr>
                <a:solidFill>
                  <a:srgbClr val="969696"/>
                </a:solidFill>
              </a:defRPr>
            </a:lvl4pPr>
            <a:lvl5pPr>
              <a:defRPr>
                <a:solidFill>
                  <a:srgbClr val="96969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20759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5203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14965" y="158131"/>
            <a:ext cx="7968343" cy="1325563"/>
          </a:xfr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4162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09575" y="365125"/>
            <a:ext cx="8579124" cy="1325563"/>
          </a:xfrm>
        </p:spPr>
        <p:txBody>
          <a:bodyPr/>
          <a:lstStyle/>
          <a:p>
            <a:r>
              <a:rPr lang="en-US" dirty="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03035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559443"/>
            <a:ext cx="10515600" cy="4617422"/>
          </a:xfrm>
        </p:spPr>
        <p:txBody>
          <a:bodyPr/>
          <a:lstStyle/>
          <a:p>
            <a:r>
              <a:rPr lang="en-US"/>
              <a:t>Click to edit Master title style</a:t>
            </a:r>
            <a:endParaRPr lang="en-GB"/>
          </a:p>
        </p:txBody>
      </p:sp>
    </p:spTree>
    <p:extLst>
      <p:ext uri="{BB962C8B-B14F-4D97-AF65-F5344CB8AC3E}">
        <p14:creationId xmlns:p14="http://schemas.microsoft.com/office/powerpoint/2010/main" val="545925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842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66899" y="11331"/>
            <a:ext cx="7888864" cy="884408"/>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224" y="-23812"/>
            <a:ext cx="1590351" cy="1284514"/>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88699" y="11331"/>
            <a:ext cx="1280160" cy="1130433"/>
          </a:xfrm>
          <a:prstGeom prst="rect">
            <a:avLst/>
          </a:prstGeom>
        </p:spPr>
      </p:pic>
    </p:spTree>
    <p:extLst>
      <p:ext uri="{BB962C8B-B14F-4D97-AF65-F5344CB8AC3E}">
        <p14:creationId xmlns:p14="http://schemas.microsoft.com/office/powerpoint/2010/main" val="164809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7567" y="365125"/>
            <a:ext cx="8579125"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Pictur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9224" y="173806"/>
            <a:ext cx="1590351" cy="1057235"/>
          </a:xfrm>
          <a:prstGeom prst="rect">
            <a:avLst/>
          </a:prstGeom>
        </p:spPr>
      </p:pic>
      <p:pic>
        <p:nvPicPr>
          <p:cNvPr id="10" name="Picture 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025003" y="6353066"/>
            <a:ext cx="1391920" cy="274320"/>
          </a:xfrm>
          <a:prstGeom prst="rect">
            <a:avLst/>
          </a:prstGeom>
        </p:spPr>
      </p:pic>
    </p:spTree>
    <p:extLst>
      <p:ext uri="{BB962C8B-B14F-4D97-AF65-F5344CB8AC3E}">
        <p14:creationId xmlns:p14="http://schemas.microsoft.com/office/powerpoint/2010/main" val="229638093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hf hdr="0" ftr="0"/>
  <p:txStyles>
    <p:titleStyle>
      <a:lvl1pPr algn="l" defTabSz="914400" rtl="0" eaLnBrk="1" latinLnBrk="0" hangingPunct="1">
        <a:lnSpc>
          <a:spcPct val="90000"/>
        </a:lnSpc>
        <a:spcBef>
          <a:spcPct val="0"/>
        </a:spcBef>
        <a:buNone/>
        <a:defRPr sz="4400" kern="1200">
          <a:solidFill>
            <a:srgbClr val="FFC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AEE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A6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E1B2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3.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9822" y="1885481"/>
            <a:ext cx="9657516" cy="4432624"/>
          </a:xfrm>
          <a:prstGeom prst="rect">
            <a:avLst/>
          </a:prstGeom>
        </p:spPr>
        <p:txBody>
          <a:bodyPr wrap="none">
            <a:spAutoFit/>
          </a:bodyPr>
          <a:lstStyle/>
          <a:p>
            <a:pPr algn="ctr">
              <a:lnSpc>
                <a:spcPct val="107000"/>
              </a:lnSpc>
              <a:spcAft>
                <a:spcPts val="800"/>
              </a:spcAft>
            </a:pPr>
            <a:r>
              <a:rPr lang="en-US" sz="6000" b="1" dirty="0">
                <a:solidFill>
                  <a:srgbClr val="FCB040"/>
                </a:solidFill>
                <a:latin typeface="Calibri" panose="020F0502020204030204" pitchFamily="34" charset="0"/>
                <a:ea typeface="Calibri" panose="020F0502020204030204" pitchFamily="34" charset="0"/>
                <a:cs typeface="Arial" panose="020B0604020202020204" pitchFamily="34" charset="0"/>
              </a:rPr>
              <a:t>GLOBAL PROTECTION FORUM</a:t>
            </a:r>
          </a:p>
          <a:p>
            <a:pPr algn="ctr">
              <a:lnSpc>
                <a:spcPct val="107000"/>
              </a:lnSpc>
              <a:spcAft>
                <a:spcPts val="800"/>
              </a:spcAft>
            </a:pPr>
            <a:r>
              <a:rPr lang="en-US" sz="6000" b="1" i="1" dirty="0">
                <a:solidFill>
                  <a:srgbClr val="FCB040"/>
                </a:solidFill>
                <a:latin typeface="Calibri" panose="020F0502020204030204" pitchFamily="34" charset="0"/>
                <a:ea typeface="Calibri" panose="020F0502020204030204" pitchFamily="34" charset="0"/>
                <a:cs typeface="Arial" panose="020B0604020202020204" pitchFamily="34" charset="0"/>
              </a:rPr>
              <a:t>1</a:t>
            </a:r>
            <a:r>
              <a:rPr lang="en-US" sz="6000" b="1" i="1" baseline="30000" dirty="0">
                <a:solidFill>
                  <a:srgbClr val="FCB040"/>
                </a:solidFill>
                <a:latin typeface="Calibri" panose="020F0502020204030204" pitchFamily="34" charset="0"/>
                <a:ea typeface="Calibri" panose="020F0502020204030204" pitchFamily="34" charset="0"/>
                <a:cs typeface="Arial" panose="020B0604020202020204" pitchFamily="34" charset="0"/>
              </a:rPr>
              <a:t>ST</a:t>
            </a:r>
            <a:r>
              <a:rPr lang="en-US" sz="6000" b="1" i="1" dirty="0">
                <a:solidFill>
                  <a:srgbClr val="FCB040"/>
                </a:solidFill>
                <a:latin typeface="Calibri" panose="020F0502020204030204" pitchFamily="34" charset="0"/>
                <a:ea typeface="Calibri" panose="020F0502020204030204" pitchFamily="34" charset="0"/>
                <a:cs typeface="Arial" panose="020B0604020202020204" pitchFamily="34" charset="0"/>
              </a:rPr>
              <a:t> TECHNICAL WEBINAR </a:t>
            </a:r>
          </a:p>
          <a:p>
            <a:pPr algn="ctr">
              <a:lnSpc>
                <a:spcPct val="107000"/>
              </a:lnSpc>
              <a:spcAft>
                <a:spcPts val="800"/>
              </a:spcAft>
            </a:pPr>
            <a:r>
              <a:rPr lang="en-US" sz="6000" b="1" i="1" dirty="0">
                <a:solidFill>
                  <a:srgbClr val="FCB040"/>
                </a:solidFill>
                <a:latin typeface="Calibri" panose="020F0502020204030204" pitchFamily="34" charset="0"/>
                <a:ea typeface="Calibri" panose="020F0502020204030204" pitchFamily="34" charset="0"/>
                <a:cs typeface="Arial" panose="020B0604020202020204" pitchFamily="34" charset="0"/>
              </a:rPr>
              <a:t>ON HPC 2021 PLANNING</a:t>
            </a:r>
          </a:p>
          <a:p>
            <a:pPr algn="ctr">
              <a:lnSpc>
                <a:spcPct val="107000"/>
              </a:lnSpc>
              <a:spcAft>
                <a:spcPts val="800"/>
              </a:spcAft>
            </a:pPr>
            <a:endParaRPr lang="en-US" sz="3000" i="1" dirty="0">
              <a:solidFill>
                <a:srgbClr val="FCB040"/>
              </a:solidFill>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3000" i="1" dirty="0">
                <a:solidFill>
                  <a:srgbClr val="FCB040"/>
                </a:solidFill>
                <a:latin typeface="Calibri" panose="020F0502020204030204" pitchFamily="34" charset="0"/>
                <a:ea typeface="Calibri" panose="020F0502020204030204" pitchFamily="34" charset="0"/>
                <a:cs typeface="Arial" panose="020B0604020202020204" pitchFamily="34" charset="0"/>
              </a:rPr>
              <a:t>8</a:t>
            </a:r>
            <a:r>
              <a:rPr lang="en-US" sz="3000" i="1" baseline="30000" dirty="0">
                <a:solidFill>
                  <a:srgbClr val="FCB040"/>
                </a:solidFill>
                <a:latin typeface="Calibri" panose="020F0502020204030204" pitchFamily="34" charset="0"/>
                <a:ea typeface="Calibri" panose="020F0502020204030204" pitchFamily="34" charset="0"/>
                <a:cs typeface="Arial" panose="020B0604020202020204" pitchFamily="34" charset="0"/>
              </a:rPr>
              <a:t>th</a:t>
            </a:r>
            <a:r>
              <a:rPr lang="en-US" sz="3000" i="1" dirty="0">
                <a:solidFill>
                  <a:srgbClr val="FCB040"/>
                </a:solidFill>
                <a:latin typeface="Calibri" panose="020F0502020204030204" pitchFamily="34" charset="0"/>
                <a:ea typeface="Calibri" panose="020F0502020204030204" pitchFamily="34" charset="0"/>
                <a:cs typeface="Arial" panose="020B0604020202020204" pitchFamily="34" charset="0"/>
              </a:rPr>
              <a:t> / 9</a:t>
            </a:r>
            <a:r>
              <a:rPr lang="en-US" sz="3000" i="1" baseline="30000" dirty="0">
                <a:solidFill>
                  <a:srgbClr val="FCB040"/>
                </a:solidFill>
                <a:latin typeface="Calibri" panose="020F0502020204030204" pitchFamily="34" charset="0"/>
                <a:ea typeface="Calibri" panose="020F0502020204030204" pitchFamily="34" charset="0"/>
                <a:cs typeface="Arial" panose="020B0604020202020204" pitchFamily="34" charset="0"/>
              </a:rPr>
              <a:t>th</a:t>
            </a:r>
            <a:r>
              <a:rPr lang="en-US" sz="3000" i="1" dirty="0">
                <a:solidFill>
                  <a:srgbClr val="FCB040"/>
                </a:solidFill>
                <a:latin typeface="Calibri" panose="020F0502020204030204" pitchFamily="34" charset="0"/>
                <a:ea typeface="Calibri" panose="020F0502020204030204" pitchFamily="34" charset="0"/>
                <a:cs typeface="Arial" panose="020B0604020202020204" pitchFamily="34" charset="0"/>
              </a:rPr>
              <a:t> July 2020</a:t>
            </a:r>
          </a:p>
        </p:txBody>
      </p:sp>
      <p:pic>
        <p:nvPicPr>
          <p:cNvPr id="4" name="Picture 3">
            <a:extLst>
              <a:ext uri="{FF2B5EF4-FFF2-40B4-BE49-F238E27FC236}">
                <a16:creationId xmlns:a16="http://schemas.microsoft.com/office/drawing/2014/main" id="{923FA2BC-B9A2-40E2-9877-47BB570A5A14}"/>
              </a:ext>
            </a:extLst>
          </p:cNvPr>
          <p:cNvPicPr>
            <a:picLocks noChangeAspect="1"/>
          </p:cNvPicPr>
          <p:nvPr/>
        </p:nvPicPr>
        <p:blipFill>
          <a:blip r:embed="rId3"/>
          <a:stretch>
            <a:fillRect/>
          </a:stretch>
        </p:blipFill>
        <p:spPr>
          <a:xfrm>
            <a:off x="174168" y="100962"/>
            <a:ext cx="11691644" cy="1389795"/>
          </a:xfrm>
          <a:prstGeom prst="rect">
            <a:avLst/>
          </a:prstGeom>
        </p:spPr>
      </p:pic>
    </p:spTree>
    <p:extLst>
      <p:ext uri="{BB962C8B-B14F-4D97-AF65-F5344CB8AC3E}">
        <p14:creationId xmlns:p14="http://schemas.microsoft.com/office/powerpoint/2010/main" val="4080955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7128" y="74138"/>
            <a:ext cx="11795899" cy="1692877"/>
          </a:xfrm>
          <a:solidFill>
            <a:schemeClr val="bg1"/>
          </a:solidFill>
        </p:spPr>
        <p:txBody>
          <a:bodyPr>
            <a:noAutofit/>
          </a:bodyPr>
          <a:lstStyle/>
          <a:p>
            <a:r>
              <a:rPr lang="en-US" sz="4000" b="1" dirty="0">
                <a:solidFill>
                  <a:schemeClr val="bg1">
                    <a:lumMod val="50000"/>
                  </a:schemeClr>
                </a:solidFill>
              </a:rPr>
              <a:t>6. We need to ensure  </a:t>
            </a:r>
            <a:r>
              <a:rPr lang="en-US" sz="4000" b="1" u="sng" dirty="0">
                <a:solidFill>
                  <a:schemeClr val="bg1">
                    <a:lumMod val="50000"/>
                  </a:schemeClr>
                </a:solidFill>
              </a:rPr>
              <a:t>systematic inclusion </a:t>
            </a:r>
            <a:r>
              <a:rPr lang="en-US" sz="4000" b="1" dirty="0">
                <a:solidFill>
                  <a:schemeClr val="bg1">
                    <a:lumMod val="50000"/>
                  </a:schemeClr>
                </a:solidFill>
              </a:rPr>
              <a:t>of AoR specific sections in HNOs and HRPs</a:t>
            </a:r>
          </a:p>
        </p:txBody>
      </p:sp>
      <p:pic>
        <p:nvPicPr>
          <p:cNvPr id="7" name="Picture 6">
            <a:extLst>
              <a:ext uri="{FF2B5EF4-FFF2-40B4-BE49-F238E27FC236}">
                <a16:creationId xmlns:a16="http://schemas.microsoft.com/office/drawing/2014/main" id="{457A7971-236E-4B71-B79D-01A88D705FC8}"/>
              </a:ext>
            </a:extLst>
          </p:cNvPr>
          <p:cNvPicPr>
            <a:picLocks noChangeAspect="1"/>
          </p:cNvPicPr>
          <p:nvPr/>
        </p:nvPicPr>
        <p:blipFill rotWithShape="1">
          <a:blip r:embed="rId3"/>
          <a:srcRect b="48800"/>
          <a:stretch/>
        </p:blipFill>
        <p:spPr>
          <a:xfrm>
            <a:off x="701803" y="2001581"/>
            <a:ext cx="4290326" cy="2889821"/>
          </a:xfrm>
          <a:prstGeom prst="rect">
            <a:avLst/>
          </a:prstGeom>
        </p:spPr>
      </p:pic>
      <p:pic>
        <p:nvPicPr>
          <p:cNvPr id="8" name="Picture 7">
            <a:extLst>
              <a:ext uri="{FF2B5EF4-FFF2-40B4-BE49-F238E27FC236}">
                <a16:creationId xmlns:a16="http://schemas.microsoft.com/office/drawing/2014/main" id="{9C8044EA-346E-4E27-9FF8-669B9982E508}"/>
              </a:ext>
            </a:extLst>
          </p:cNvPr>
          <p:cNvPicPr>
            <a:picLocks noChangeAspect="1"/>
          </p:cNvPicPr>
          <p:nvPr/>
        </p:nvPicPr>
        <p:blipFill rotWithShape="1">
          <a:blip r:embed="rId3"/>
          <a:srcRect t="51733"/>
          <a:stretch/>
        </p:blipFill>
        <p:spPr>
          <a:xfrm>
            <a:off x="6819414" y="2117701"/>
            <a:ext cx="4290326" cy="2724273"/>
          </a:xfrm>
          <a:prstGeom prst="rect">
            <a:avLst/>
          </a:prstGeom>
        </p:spPr>
      </p:pic>
      <p:sp>
        <p:nvSpPr>
          <p:cNvPr id="5" name="Text Placeholder 2">
            <a:extLst>
              <a:ext uri="{FF2B5EF4-FFF2-40B4-BE49-F238E27FC236}">
                <a16:creationId xmlns:a16="http://schemas.microsoft.com/office/drawing/2014/main" id="{0E20A93C-8DAB-4400-A222-BBE02B594FD2}"/>
              </a:ext>
            </a:extLst>
          </p:cNvPr>
          <p:cNvSpPr>
            <a:spLocks noGrp="1"/>
          </p:cNvSpPr>
          <p:nvPr>
            <p:ph type="body" idx="1"/>
          </p:nvPr>
        </p:nvSpPr>
        <p:spPr>
          <a:xfrm>
            <a:off x="457201" y="5003095"/>
            <a:ext cx="11318792" cy="1274141"/>
          </a:xfrm>
        </p:spPr>
        <p:txBody>
          <a:bodyPr>
            <a:noAutofit/>
          </a:bodyPr>
          <a:lstStyle/>
          <a:p>
            <a:pPr marL="457200" lvl="0" indent="-457200">
              <a:spcBef>
                <a:spcPts val="1800"/>
              </a:spcBef>
              <a:spcAft>
                <a:spcPts val="1200"/>
              </a:spcAft>
              <a:buFont typeface="Wingdings" panose="05000000000000000000" pitchFamily="2" charset="2"/>
              <a:buChar char="ü"/>
            </a:pPr>
            <a:r>
              <a:rPr lang="en-US" sz="1800" dirty="0"/>
              <a:t>We need to build on the progress observed in 2020 HPC (70-75% of HNOs/HRPs with specific AoR sections) and aim to </a:t>
            </a:r>
            <a:r>
              <a:rPr lang="en-US" sz="1800" b="1" dirty="0"/>
              <a:t>systematically include AoR-specific sections within the Protection Cluster chapter </a:t>
            </a:r>
            <a:r>
              <a:rPr lang="en-US" sz="1800" dirty="0"/>
              <a:t>in all HNOs and HRPs as already included in the enhanced templates </a:t>
            </a:r>
          </a:p>
          <a:p>
            <a:pPr marL="457200" lvl="0" indent="-457200">
              <a:spcBef>
                <a:spcPts val="1800"/>
              </a:spcBef>
              <a:spcAft>
                <a:spcPts val="1200"/>
              </a:spcAft>
              <a:buFont typeface="Wingdings" panose="05000000000000000000" pitchFamily="2" charset="2"/>
              <a:buChar char="ü"/>
            </a:pPr>
            <a:r>
              <a:rPr lang="en-US" sz="1800" dirty="0"/>
              <a:t>As well as further visibility to </a:t>
            </a:r>
            <a:r>
              <a:rPr lang="en-US" sz="1800" b="1" dirty="0"/>
              <a:t>other key protection areas</a:t>
            </a:r>
            <a:r>
              <a:rPr lang="en-US" sz="1800" dirty="0"/>
              <a:t>, in particular: Protection of Civilians, Anti-trafficking, MHPSS, Protection of Older Persons / Persons with Disability, among others</a:t>
            </a:r>
          </a:p>
          <a:p>
            <a:pPr marL="457200" lvl="0" indent="-457200">
              <a:spcBef>
                <a:spcPts val="1800"/>
              </a:spcBef>
              <a:spcAft>
                <a:spcPts val="1200"/>
              </a:spcAft>
              <a:buFont typeface="Wingdings" panose="05000000000000000000" pitchFamily="2" charset="2"/>
              <a:buChar char="ü"/>
            </a:pPr>
            <a:endParaRPr lang="en-US" sz="1800" dirty="0"/>
          </a:p>
          <a:p>
            <a:pPr marL="457200" lvl="0" indent="-457200">
              <a:spcBef>
                <a:spcPts val="1800"/>
              </a:spcBef>
              <a:spcAft>
                <a:spcPts val="1200"/>
              </a:spcAft>
              <a:buFont typeface="Wingdings" panose="05000000000000000000" pitchFamily="2" charset="2"/>
              <a:buChar char="ü"/>
            </a:pPr>
            <a:endParaRPr lang="en-US" sz="1800" dirty="0"/>
          </a:p>
        </p:txBody>
      </p:sp>
    </p:spTree>
    <p:extLst>
      <p:ext uri="{BB962C8B-B14F-4D97-AF65-F5344CB8AC3E}">
        <p14:creationId xmlns:p14="http://schemas.microsoft.com/office/powerpoint/2010/main" val="3066738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556" y="49424"/>
            <a:ext cx="11795899" cy="1902942"/>
          </a:xfrm>
          <a:solidFill>
            <a:schemeClr val="bg1"/>
          </a:solidFill>
        </p:spPr>
        <p:txBody>
          <a:bodyPr>
            <a:noAutofit/>
          </a:bodyPr>
          <a:lstStyle/>
          <a:p>
            <a:r>
              <a:rPr lang="en-US" sz="4000" b="1" dirty="0">
                <a:solidFill>
                  <a:schemeClr val="bg1">
                    <a:lumMod val="50000"/>
                  </a:schemeClr>
                </a:solidFill>
              </a:rPr>
              <a:t>7. The </a:t>
            </a:r>
            <a:r>
              <a:rPr lang="en-US" sz="4000" b="1" u="sng" dirty="0">
                <a:solidFill>
                  <a:schemeClr val="bg1">
                    <a:lumMod val="50000"/>
                  </a:schemeClr>
                </a:solidFill>
              </a:rPr>
              <a:t>set-up of HPC Tools </a:t>
            </a:r>
            <a:r>
              <a:rPr lang="en-US" sz="4000" b="1" dirty="0">
                <a:solidFill>
                  <a:schemeClr val="bg1">
                    <a:lumMod val="50000"/>
                  </a:schemeClr>
                </a:solidFill>
              </a:rPr>
              <a:t>should follow global policy agreed with OCHA for the Protection Cluster, ensuring </a:t>
            </a:r>
            <a:r>
              <a:rPr lang="en-US" sz="4000" b="1" dirty="0" err="1">
                <a:solidFill>
                  <a:schemeClr val="bg1">
                    <a:lumMod val="50000"/>
                  </a:schemeClr>
                </a:solidFill>
              </a:rPr>
              <a:t>AoRs</a:t>
            </a:r>
            <a:r>
              <a:rPr lang="en-US" sz="4000" b="1" dirty="0">
                <a:solidFill>
                  <a:schemeClr val="bg1">
                    <a:lumMod val="50000"/>
                  </a:schemeClr>
                </a:solidFill>
              </a:rPr>
              <a:t>-specific disaggregation and tracking</a:t>
            </a:r>
          </a:p>
        </p:txBody>
      </p:sp>
      <p:pic>
        <p:nvPicPr>
          <p:cNvPr id="8" name="Picture 7">
            <a:extLst>
              <a:ext uri="{FF2B5EF4-FFF2-40B4-BE49-F238E27FC236}">
                <a16:creationId xmlns:a16="http://schemas.microsoft.com/office/drawing/2014/main" id="{2A2BCD05-D2A9-40CB-9B1E-D935D4D61BCA}"/>
              </a:ext>
            </a:extLst>
          </p:cNvPr>
          <p:cNvPicPr>
            <a:picLocks noChangeAspect="1"/>
          </p:cNvPicPr>
          <p:nvPr/>
        </p:nvPicPr>
        <p:blipFill>
          <a:blip r:embed="rId3"/>
          <a:stretch>
            <a:fillRect/>
          </a:stretch>
        </p:blipFill>
        <p:spPr>
          <a:xfrm>
            <a:off x="391940" y="2483708"/>
            <a:ext cx="4739329" cy="2978365"/>
          </a:xfrm>
          <a:prstGeom prst="rect">
            <a:avLst/>
          </a:prstGeom>
        </p:spPr>
      </p:pic>
      <p:sp>
        <p:nvSpPr>
          <p:cNvPr id="9" name="Rectangle 8">
            <a:extLst>
              <a:ext uri="{FF2B5EF4-FFF2-40B4-BE49-F238E27FC236}">
                <a16:creationId xmlns:a16="http://schemas.microsoft.com/office/drawing/2014/main" id="{1B00A033-7BB1-450F-A02C-46D7A3DA3FF3}"/>
              </a:ext>
            </a:extLst>
          </p:cNvPr>
          <p:cNvSpPr/>
          <p:nvPr/>
        </p:nvSpPr>
        <p:spPr>
          <a:xfrm>
            <a:off x="391940" y="4609070"/>
            <a:ext cx="1758136" cy="2224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Text Placeholder 2">
            <a:extLst>
              <a:ext uri="{FF2B5EF4-FFF2-40B4-BE49-F238E27FC236}">
                <a16:creationId xmlns:a16="http://schemas.microsoft.com/office/drawing/2014/main" id="{F1DCACD3-9464-46B2-B48F-1D0A5AEE4350}"/>
              </a:ext>
            </a:extLst>
          </p:cNvPr>
          <p:cNvSpPr>
            <a:spLocks noGrp="1"/>
          </p:cNvSpPr>
          <p:nvPr>
            <p:ph type="body" idx="1"/>
          </p:nvPr>
        </p:nvSpPr>
        <p:spPr>
          <a:xfrm>
            <a:off x="5918886" y="2706130"/>
            <a:ext cx="5857106" cy="3435179"/>
          </a:xfrm>
        </p:spPr>
        <p:txBody>
          <a:bodyPr>
            <a:noAutofit/>
          </a:bodyPr>
          <a:lstStyle/>
          <a:p>
            <a:pPr marL="457200" lvl="0" indent="-457200">
              <a:spcBef>
                <a:spcPts val="1800"/>
              </a:spcBef>
              <a:spcAft>
                <a:spcPts val="1200"/>
              </a:spcAft>
              <a:buFont typeface="Wingdings" panose="05000000000000000000" pitchFamily="2" charset="2"/>
              <a:buChar char="ü"/>
            </a:pPr>
            <a:r>
              <a:rPr lang="en-US" sz="2000" dirty="0"/>
              <a:t>The GPC and AoR are engaging OCHA at global level to ensure that all OCHA field offices and protection clusters and AoR get a clear message to ensure a </a:t>
            </a:r>
            <a:r>
              <a:rPr lang="en-US" sz="2000" b="1" dirty="0"/>
              <a:t>systematic / harmonized set-up of the different HPC tools </a:t>
            </a:r>
            <a:r>
              <a:rPr lang="en-US" sz="2000" dirty="0"/>
              <a:t>(Response Planning Module, Projects Module, FTS) to allow </a:t>
            </a:r>
            <a:r>
              <a:rPr lang="en-US" sz="2000" b="1" dirty="0"/>
              <a:t>disaggregation</a:t>
            </a:r>
            <a:r>
              <a:rPr lang="en-US" sz="2000" dirty="0"/>
              <a:t>, </a:t>
            </a:r>
            <a:r>
              <a:rPr lang="en-US" sz="2000" b="1" dirty="0"/>
              <a:t>reporting and tracking </a:t>
            </a:r>
            <a:r>
              <a:rPr lang="en-US" sz="2000" dirty="0"/>
              <a:t>of AoR projects/activities and data</a:t>
            </a:r>
          </a:p>
        </p:txBody>
      </p:sp>
    </p:spTree>
    <p:extLst>
      <p:ext uri="{BB962C8B-B14F-4D97-AF65-F5344CB8AC3E}">
        <p14:creationId xmlns:p14="http://schemas.microsoft.com/office/powerpoint/2010/main" val="4083798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0629" y="271847"/>
            <a:ext cx="11795899" cy="5931243"/>
          </a:xfrm>
          <a:solidFill>
            <a:schemeClr val="bg1"/>
          </a:solidFill>
        </p:spPr>
        <p:txBody>
          <a:bodyPr anchor="ctr">
            <a:noAutofit/>
          </a:bodyPr>
          <a:lstStyle/>
          <a:p>
            <a:pPr algn="ctr"/>
            <a:r>
              <a:rPr lang="en-US" b="1" dirty="0">
                <a:solidFill>
                  <a:srgbClr val="00AEEF"/>
                </a:solidFill>
              </a:rPr>
              <a:t>2. HPC STEP-BY-STEP PROCESS:</a:t>
            </a:r>
            <a:br>
              <a:rPr lang="en-US" b="1" dirty="0">
                <a:solidFill>
                  <a:srgbClr val="00AEEF"/>
                </a:solidFill>
              </a:rPr>
            </a:br>
            <a:br>
              <a:rPr lang="en-US" b="1" dirty="0">
                <a:solidFill>
                  <a:srgbClr val="00AEEF"/>
                </a:solidFill>
              </a:rPr>
            </a:br>
            <a:r>
              <a:rPr lang="en-US" sz="4000" b="1" i="1" dirty="0">
                <a:solidFill>
                  <a:srgbClr val="00AEEF"/>
                </a:solidFill>
              </a:rPr>
              <a:t>KEY ELEMENTS AND RECOMMENDATIONS</a:t>
            </a:r>
          </a:p>
        </p:txBody>
      </p:sp>
    </p:spTree>
    <p:extLst>
      <p:ext uri="{BB962C8B-B14F-4D97-AF65-F5344CB8AC3E}">
        <p14:creationId xmlns:p14="http://schemas.microsoft.com/office/powerpoint/2010/main" val="3277053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B21EF3F-35FC-4581-9D62-86E0DCC3F60C}"/>
              </a:ext>
            </a:extLst>
          </p:cNvPr>
          <p:cNvSpPr>
            <a:spLocks noGrp="1"/>
          </p:cNvSpPr>
          <p:nvPr>
            <p:ph type="title"/>
          </p:nvPr>
        </p:nvSpPr>
        <p:spPr>
          <a:xfrm>
            <a:off x="130629" y="184555"/>
            <a:ext cx="11795899" cy="899651"/>
          </a:xfrm>
          <a:solidFill>
            <a:schemeClr val="bg1"/>
          </a:solidFill>
        </p:spPr>
        <p:txBody>
          <a:bodyPr>
            <a:noAutofit/>
          </a:bodyPr>
          <a:lstStyle/>
          <a:p>
            <a:pPr algn="ctr"/>
            <a:r>
              <a:rPr lang="en-US" sz="5000" b="1" dirty="0"/>
              <a:t>HPC 2020 SUMMARY</a:t>
            </a:r>
          </a:p>
        </p:txBody>
      </p:sp>
      <p:pic>
        <p:nvPicPr>
          <p:cNvPr id="7" name="Picture 6">
            <a:extLst>
              <a:ext uri="{FF2B5EF4-FFF2-40B4-BE49-F238E27FC236}">
                <a16:creationId xmlns:a16="http://schemas.microsoft.com/office/drawing/2014/main" id="{D5A8B56C-7950-41CE-8420-1020F62F2D52}"/>
              </a:ext>
            </a:extLst>
          </p:cNvPr>
          <p:cNvPicPr>
            <a:picLocks noChangeAspect="1"/>
          </p:cNvPicPr>
          <p:nvPr/>
        </p:nvPicPr>
        <p:blipFill>
          <a:blip r:embed="rId3"/>
          <a:stretch>
            <a:fillRect/>
          </a:stretch>
        </p:blipFill>
        <p:spPr>
          <a:xfrm>
            <a:off x="7790940" y="1261584"/>
            <a:ext cx="3150971" cy="1982063"/>
          </a:xfrm>
          <a:prstGeom prst="rect">
            <a:avLst/>
          </a:prstGeom>
        </p:spPr>
      </p:pic>
      <p:pic>
        <p:nvPicPr>
          <p:cNvPr id="8" name="Picture 7">
            <a:extLst>
              <a:ext uri="{FF2B5EF4-FFF2-40B4-BE49-F238E27FC236}">
                <a16:creationId xmlns:a16="http://schemas.microsoft.com/office/drawing/2014/main" id="{22B1B846-DAD6-4771-A056-F8E3070DD09C}"/>
              </a:ext>
            </a:extLst>
          </p:cNvPr>
          <p:cNvPicPr>
            <a:picLocks noChangeAspect="1"/>
          </p:cNvPicPr>
          <p:nvPr/>
        </p:nvPicPr>
        <p:blipFill>
          <a:blip r:embed="rId4"/>
          <a:stretch>
            <a:fillRect/>
          </a:stretch>
        </p:blipFill>
        <p:spPr>
          <a:xfrm>
            <a:off x="8127659" y="3595063"/>
            <a:ext cx="2582560" cy="2767028"/>
          </a:xfrm>
          <a:prstGeom prst="rect">
            <a:avLst/>
          </a:prstGeom>
        </p:spPr>
      </p:pic>
      <p:sp>
        <p:nvSpPr>
          <p:cNvPr id="9" name="Text Placeholder 2">
            <a:extLst>
              <a:ext uri="{FF2B5EF4-FFF2-40B4-BE49-F238E27FC236}">
                <a16:creationId xmlns:a16="http://schemas.microsoft.com/office/drawing/2014/main" id="{894BC2ED-ABFB-46DE-95D4-C45C006509EC}"/>
              </a:ext>
            </a:extLst>
          </p:cNvPr>
          <p:cNvSpPr>
            <a:spLocks noGrp="1"/>
          </p:cNvSpPr>
          <p:nvPr>
            <p:ph type="body" idx="1"/>
          </p:nvPr>
        </p:nvSpPr>
        <p:spPr>
          <a:xfrm>
            <a:off x="358345" y="1618736"/>
            <a:ext cx="10280823" cy="3274541"/>
          </a:xfrm>
        </p:spPr>
        <p:txBody>
          <a:bodyPr>
            <a:noAutofit/>
          </a:bodyPr>
          <a:lstStyle/>
          <a:p>
            <a:pPr marL="457200" lvl="0" indent="-457200">
              <a:spcBef>
                <a:spcPts val="1800"/>
              </a:spcBef>
              <a:spcAft>
                <a:spcPts val="1200"/>
              </a:spcAft>
              <a:buFont typeface="Wingdings" panose="05000000000000000000" pitchFamily="2" charset="2"/>
              <a:buChar char="ü"/>
            </a:pPr>
            <a:r>
              <a:rPr lang="en-US" b="1" dirty="0"/>
              <a:t>28</a:t>
            </a:r>
            <a:r>
              <a:rPr lang="en-US" dirty="0"/>
              <a:t> countries with HNOs</a:t>
            </a:r>
          </a:p>
          <a:p>
            <a:pPr marL="457200" indent="-457200">
              <a:spcBef>
                <a:spcPts val="1800"/>
              </a:spcBef>
              <a:spcAft>
                <a:spcPts val="1200"/>
              </a:spcAft>
              <a:buFont typeface="Wingdings" panose="05000000000000000000" pitchFamily="2" charset="2"/>
              <a:buChar char="ü"/>
            </a:pPr>
            <a:r>
              <a:rPr lang="en-US" b="1" dirty="0"/>
              <a:t>25</a:t>
            </a:r>
            <a:r>
              <a:rPr lang="en-US" dirty="0"/>
              <a:t> countries with HRPs (3 not yet published)</a:t>
            </a:r>
          </a:p>
          <a:p>
            <a:pPr marL="457200" indent="-457200">
              <a:spcBef>
                <a:spcPts val="1800"/>
              </a:spcBef>
              <a:spcAft>
                <a:spcPts val="1200"/>
              </a:spcAft>
              <a:buFont typeface="Wingdings" panose="05000000000000000000" pitchFamily="2" charset="2"/>
              <a:buChar char="ü"/>
            </a:pPr>
            <a:r>
              <a:rPr lang="en-US" b="1" dirty="0"/>
              <a:t>96M </a:t>
            </a:r>
            <a:r>
              <a:rPr lang="en-US" dirty="0"/>
              <a:t>Overall </a:t>
            </a:r>
            <a:r>
              <a:rPr lang="en-US" dirty="0" err="1"/>
              <a:t>PiN</a:t>
            </a:r>
            <a:r>
              <a:rPr lang="en-US" dirty="0"/>
              <a:t> of Protection *</a:t>
            </a:r>
          </a:p>
          <a:p>
            <a:pPr marL="457200" indent="-457200">
              <a:spcBef>
                <a:spcPts val="1800"/>
              </a:spcBef>
              <a:spcAft>
                <a:spcPts val="1200"/>
              </a:spcAft>
              <a:buFont typeface="Wingdings" panose="05000000000000000000" pitchFamily="2" charset="2"/>
              <a:buChar char="ü"/>
            </a:pPr>
            <a:r>
              <a:rPr lang="en-US" b="1" dirty="0"/>
              <a:t>49M </a:t>
            </a:r>
            <a:r>
              <a:rPr lang="en-US" dirty="0"/>
              <a:t>Overall People Targeted for Protection *</a:t>
            </a:r>
          </a:p>
          <a:p>
            <a:pPr marL="457200" indent="-457200">
              <a:spcBef>
                <a:spcPts val="1800"/>
              </a:spcBef>
              <a:spcAft>
                <a:spcPts val="1200"/>
              </a:spcAft>
              <a:buFont typeface="Wingdings" panose="05000000000000000000" pitchFamily="2" charset="2"/>
              <a:buChar char="ü"/>
            </a:pPr>
            <a:r>
              <a:rPr lang="en-US" b="1" dirty="0"/>
              <a:t>2.0B </a:t>
            </a:r>
            <a:r>
              <a:rPr lang="en-US" dirty="0"/>
              <a:t>Protection Requirements (1.7B non-COVID)</a:t>
            </a:r>
          </a:p>
          <a:p>
            <a:pPr>
              <a:spcBef>
                <a:spcPts val="1800"/>
              </a:spcBef>
              <a:spcAft>
                <a:spcPts val="1200"/>
              </a:spcAft>
            </a:pPr>
            <a:r>
              <a:rPr lang="en-US" sz="1400" i="1" dirty="0"/>
              <a:t>* Not including COVID-19</a:t>
            </a:r>
          </a:p>
          <a:p>
            <a:pPr marL="457200" indent="-457200">
              <a:spcBef>
                <a:spcPts val="1800"/>
              </a:spcBef>
              <a:spcAft>
                <a:spcPts val="1200"/>
              </a:spcAft>
              <a:buFont typeface="Wingdings" panose="05000000000000000000" pitchFamily="2" charset="2"/>
              <a:buChar char="ü"/>
            </a:pPr>
            <a:endParaRPr lang="en-US" b="1" dirty="0"/>
          </a:p>
          <a:p>
            <a:pPr marL="457200" indent="-457200">
              <a:spcBef>
                <a:spcPts val="1800"/>
              </a:spcBef>
              <a:spcAft>
                <a:spcPts val="1200"/>
              </a:spcAft>
              <a:buFont typeface="Wingdings" panose="05000000000000000000" pitchFamily="2" charset="2"/>
              <a:buChar char="ü"/>
            </a:pPr>
            <a:endParaRPr lang="en-US" dirty="0"/>
          </a:p>
          <a:p>
            <a:pPr marL="457200" indent="-457200">
              <a:spcBef>
                <a:spcPts val="1800"/>
              </a:spcBef>
              <a:spcAft>
                <a:spcPts val="1200"/>
              </a:spcAft>
              <a:buFont typeface="Wingdings" panose="05000000000000000000" pitchFamily="2" charset="2"/>
              <a:buChar char="ü"/>
            </a:pPr>
            <a:endParaRPr lang="en-US" dirty="0"/>
          </a:p>
        </p:txBody>
      </p:sp>
    </p:spTree>
    <p:extLst>
      <p:ext uri="{BB962C8B-B14F-4D97-AF65-F5344CB8AC3E}">
        <p14:creationId xmlns:p14="http://schemas.microsoft.com/office/powerpoint/2010/main" val="3117328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B21EF3F-35FC-4581-9D62-86E0DCC3F60C}"/>
              </a:ext>
            </a:extLst>
          </p:cNvPr>
          <p:cNvSpPr>
            <a:spLocks noGrp="1"/>
          </p:cNvSpPr>
          <p:nvPr>
            <p:ph type="title"/>
          </p:nvPr>
        </p:nvSpPr>
        <p:spPr>
          <a:xfrm>
            <a:off x="130629" y="147484"/>
            <a:ext cx="11795899" cy="899651"/>
          </a:xfrm>
          <a:solidFill>
            <a:schemeClr val="bg1"/>
          </a:solidFill>
        </p:spPr>
        <p:txBody>
          <a:bodyPr>
            <a:noAutofit/>
          </a:bodyPr>
          <a:lstStyle/>
          <a:p>
            <a:pPr algn="ctr"/>
            <a:r>
              <a:rPr lang="en-US" sz="5000" b="1" dirty="0"/>
              <a:t>HPC 2020: KEY HIGLIGHTS</a:t>
            </a:r>
          </a:p>
        </p:txBody>
      </p:sp>
      <p:sp>
        <p:nvSpPr>
          <p:cNvPr id="9" name="Text Placeholder 2">
            <a:extLst>
              <a:ext uri="{FF2B5EF4-FFF2-40B4-BE49-F238E27FC236}">
                <a16:creationId xmlns:a16="http://schemas.microsoft.com/office/drawing/2014/main" id="{894BC2ED-ABFB-46DE-95D4-C45C006509EC}"/>
              </a:ext>
            </a:extLst>
          </p:cNvPr>
          <p:cNvSpPr>
            <a:spLocks noGrp="1"/>
          </p:cNvSpPr>
          <p:nvPr>
            <p:ph type="body" idx="1"/>
          </p:nvPr>
        </p:nvSpPr>
        <p:spPr>
          <a:xfrm>
            <a:off x="864972" y="1359238"/>
            <a:ext cx="10280823" cy="3991232"/>
          </a:xfrm>
        </p:spPr>
        <p:txBody>
          <a:bodyPr>
            <a:noAutofit/>
          </a:bodyPr>
          <a:lstStyle/>
          <a:p>
            <a:pPr marL="457200" lvl="0" indent="-457200">
              <a:spcBef>
                <a:spcPts val="1800"/>
              </a:spcBef>
              <a:spcAft>
                <a:spcPts val="1200"/>
              </a:spcAft>
              <a:buFont typeface="Wingdings" panose="05000000000000000000" pitchFamily="2" charset="2"/>
              <a:buChar char="ü"/>
            </a:pPr>
            <a:r>
              <a:rPr lang="en-US" dirty="0"/>
              <a:t>Protection concerns analysis systematically featured in inter-sectoral narrative </a:t>
            </a:r>
            <a:r>
              <a:rPr lang="en-US" i="1" dirty="0"/>
              <a:t>(high score in independent scoring process)</a:t>
            </a:r>
            <a:endParaRPr lang="en-US" dirty="0"/>
          </a:p>
          <a:p>
            <a:pPr marL="457200" lvl="0" indent="-457200">
              <a:spcBef>
                <a:spcPts val="1800"/>
              </a:spcBef>
              <a:spcAft>
                <a:spcPts val="1200"/>
              </a:spcAft>
              <a:buFont typeface="Wingdings" panose="05000000000000000000" pitchFamily="2" charset="2"/>
              <a:buChar char="ü"/>
            </a:pPr>
            <a:r>
              <a:rPr lang="en-US" dirty="0"/>
              <a:t>Enhanced protection analysis in sectoral chapters, including AoR specific figures and narrative</a:t>
            </a:r>
            <a:endParaRPr lang="en-US" i="1" dirty="0"/>
          </a:p>
          <a:p>
            <a:pPr marL="457200" lvl="0" indent="-457200">
              <a:spcBef>
                <a:spcPts val="1800"/>
              </a:spcBef>
              <a:spcAft>
                <a:spcPts val="1200"/>
              </a:spcAft>
              <a:buFont typeface="Wingdings" panose="05000000000000000000" pitchFamily="2" charset="2"/>
              <a:buChar char="ü"/>
            </a:pPr>
            <a:r>
              <a:rPr lang="en-US" dirty="0"/>
              <a:t>Enhanced SADD analysis and figures</a:t>
            </a:r>
          </a:p>
          <a:p>
            <a:pPr marL="457200" lvl="0" indent="-457200">
              <a:spcBef>
                <a:spcPts val="1800"/>
              </a:spcBef>
              <a:spcAft>
                <a:spcPts val="1200"/>
              </a:spcAft>
              <a:buFont typeface="Wingdings" panose="05000000000000000000" pitchFamily="2" charset="2"/>
              <a:buChar char="ü"/>
            </a:pPr>
            <a:r>
              <a:rPr lang="en-US" dirty="0"/>
              <a:t>Majority of HRPs included AoR-specific requirements and response priorities</a:t>
            </a:r>
          </a:p>
          <a:p>
            <a:pPr marL="457200" lvl="0" indent="-457200">
              <a:spcBef>
                <a:spcPts val="1800"/>
              </a:spcBef>
              <a:spcAft>
                <a:spcPts val="1200"/>
              </a:spcAft>
              <a:buFont typeface="Wingdings" panose="05000000000000000000" pitchFamily="2" charset="2"/>
              <a:buChar char="ü"/>
            </a:pPr>
            <a:r>
              <a:rPr lang="en-US" dirty="0"/>
              <a:t>Increased reference to integrated programming</a:t>
            </a:r>
          </a:p>
          <a:p>
            <a:pPr marL="457200" indent="-457200">
              <a:spcBef>
                <a:spcPts val="1800"/>
              </a:spcBef>
              <a:spcAft>
                <a:spcPts val="1200"/>
              </a:spcAft>
              <a:buFont typeface="Wingdings" panose="05000000000000000000" pitchFamily="2" charset="2"/>
              <a:buChar char="ü"/>
            </a:pPr>
            <a:r>
              <a:rPr lang="en-US" dirty="0"/>
              <a:t>Collaboration / communication with GPC and </a:t>
            </a:r>
            <a:r>
              <a:rPr lang="en-US" dirty="0" err="1"/>
              <a:t>AoRs</a:t>
            </a:r>
            <a:r>
              <a:rPr lang="en-US" dirty="0"/>
              <a:t> (particularly for needs analysis)</a:t>
            </a:r>
          </a:p>
        </p:txBody>
      </p:sp>
    </p:spTree>
    <p:extLst>
      <p:ext uri="{BB962C8B-B14F-4D97-AF65-F5344CB8AC3E}">
        <p14:creationId xmlns:p14="http://schemas.microsoft.com/office/powerpoint/2010/main" val="3104682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B21EF3F-35FC-4581-9D62-86E0DCC3F60C}"/>
              </a:ext>
            </a:extLst>
          </p:cNvPr>
          <p:cNvSpPr>
            <a:spLocks noGrp="1"/>
          </p:cNvSpPr>
          <p:nvPr>
            <p:ph type="title"/>
          </p:nvPr>
        </p:nvSpPr>
        <p:spPr>
          <a:xfrm>
            <a:off x="130629" y="184555"/>
            <a:ext cx="11795899" cy="899651"/>
          </a:xfrm>
          <a:solidFill>
            <a:schemeClr val="bg1"/>
          </a:solidFill>
        </p:spPr>
        <p:txBody>
          <a:bodyPr>
            <a:noAutofit/>
          </a:bodyPr>
          <a:lstStyle/>
          <a:p>
            <a:pPr algn="ctr"/>
            <a:r>
              <a:rPr lang="en-US" sz="5000" b="1" dirty="0"/>
              <a:t>HPC 2020: KEY CHALLENGES</a:t>
            </a:r>
          </a:p>
        </p:txBody>
      </p:sp>
      <p:sp>
        <p:nvSpPr>
          <p:cNvPr id="9" name="Text Placeholder 2">
            <a:extLst>
              <a:ext uri="{FF2B5EF4-FFF2-40B4-BE49-F238E27FC236}">
                <a16:creationId xmlns:a16="http://schemas.microsoft.com/office/drawing/2014/main" id="{894BC2ED-ABFB-46DE-95D4-C45C006509EC}"/>
              </a:ext>
            </a:extLst>
          </p:cNvPr>
          <p:cNvSpPr>
            <a:spLocks noGrp="1"/>
          </p:cNvSpPr>
          <p:nvPr>
            <p:ph type="body" idx="1"/>
          </p:nvPr>
        </p:nvSpPr>
        <p:spPr>
          <a:xfrm>
            <a:off x="864972" y="1507522"/>
            <a:ext cx="10280823" cy="3991232"/>
          </a:xfrm>
        </p:spPr>
        <p:txBody>
          <a:bodyPr>
            <a:noAutofit/>
          </a:bodyPr>
          <a:lstStyle/>
          <a:p>
            <a:pPr marL="457200" lvl="0" indent="-457200">
              <a:spcBef>
                <a:spcPts val="1800"/>
              </a:spcBef>
              <a:spcAft>
                <a:spcPts val="1200"/>
              </a:spcAft>
              <a:buFont typeface="Wingdings" panose="05000000000000000000" pitchFamily="2" charset="2"/>
              <a:buChar char="ü"/>
            </a:pPr>
            <a:r>
              <a:rPr lang="en-US" dirty="0"/>
              <a:t>Constrains for severity / needs analysis due to data availability</a:t>
            </a:r>
          </a:p>
          <a:p>
            <a:pPr marL="457200" lvl="0" indent="-457200">
              <a:spcBef>
                <a:spcPts val="1800"/>
              </a:spcBef>
              <a:spcAft>
                <a:spcPts val="1200"/>
              </a:spcAft>
              <a:buFont typeface="Wingdings" panose="05000000000000000000" pitchFamily="2" charset="2"/>
              <a:buChar char="ü"/>
            </a:pPr>
            <a:r>
              <a:rPr lang="en-US" dirty="0"/>
              <a:t>Mixed approach for inter-sectoral severity analysis and </a:t>
            </a:r>
            <a:r>
              <a:rPr lang="en-US" dirty="0" err="1"/>
              <a:t>PiN</a:t>
            </a:r>
            <a:r>
              <a:rPr lang="en-US" dirty="0"/>
              <a:t> calculations (confusing guidance on HC Pillars, lack / delays in global guidance)</a:t>
            </a:r>
          </a:p>
          <a:p>
            <a:pPr marL="457200" lvl="0" indent="-457200">
              <a:spcBef>
                <a:spcPts val="1800"/>
              </a:spcBef>
              <a:spcAft>
                <a:spcPts val="1200"/>
              </a:spcAft>
              <a:buFont typeface="Wingdings" panose="05000000000000000000" pitchFamily="2" charset="2"/>
              <a:buChar char="ü"/>
            </a:pPr>
            <a:r>
              <a:rPr lang="en-US" dirty="0"/>
              <a:t>Limited space for sectoral protection chapter narrative</a:t>
            </a:r>
          </a:p>
          <a:p>
            <a:pPr marL="457200" lvl="0" indent="-457200">
              <a:spcBef>
                <a:spcPts val="1800"/>
              </a:spcBef>
              <a:spcAft>
                <a:spcPts val="1200"/>
              </a:spcAft>
              <a:buFont typeface="Wingdings" panose="05000000000000000000" pitchFamily="2" charset="2"/>
              <a:buChar char="ü"/>
            </a:pPr>
            <a:r>
              <a:rPr lang="en-US" dirty="0"/>
              <a:t>Thigh deadlines and challenges with management of projects submission</a:t>
            </a:r>
          </a:p>
          <a:p>
            <a:pPr marL="457200" lvl="0" indent="-457200">
              <a:spcBef>
                <a:spcPts val="1800"/>
              </a:spcBef>
              <a:spcAft>
                <a:spcPts val="1200"/>
              </a:spcAft>
              <a:buFont typeface="Wingdings" panose="05000000000000000000" pitchFamily="2" charset="2"/>
              <a:buChar char="ü"/>
            </a:pPr>
            <a:r>
              <a:rPr lang="en-US" dirty="0"/>
              <a:t>Diversity in representation of protection funding requirements over total asks</a:t>
            </a:r>
          </a:p>
          <a:p>
            <a:pPr marL="457200" lvl="0" indent="-457200">
              <a:spcBef>
                <a:spcPts val="1800"/>
              </a:spcBef>
              <a:spcAft>
                <a:spcPts val="1200"/>
              </a:spcAft>
              <a:buFont typeface="Wingdings" panose="05000000000000000000" pitchFamily="2" charset="2"/>
              <a:buChar char="ü"/>
            </a:pPr>
            <a:r>
              <a:rPr lang="en-US" dirty="0"/>
              <a:t>Different approach for the set-up of HPC Tools, and AoR specific data not systematically disaggregated in FTS</a:t>
            </a:r>
          </a:p>
        </p:txBody>
      </p:sp>
    </p:spTree>
    <p:extLst>
      <p:ext uri="{BB962C8B-B14F-4D97-AF65-F5344CB8AC3E}">
        <p14:creationId xmlns:p14="http://schemas.microsoft.com/office/powerpoint/2010/main" val="1390363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B21EF3F-35FC-4581-9D62-86E0DCC3F60C}"/>
              </a:ext>
            </a:extLst>
          </p:cNvPr>
          <p:cNvSpPr>
            <a:spLocks noGrp="1"/>
          </p:cNvSpPr>
          <p:nvPr>
            <p:ph type="title"/>
          </p:nvPr>
        </p:nvSpPr>
        <p:spPr>
          <a:xfrm>
            <a:off x="130629" y="147484"/>
            <a:ext cx="11795899" cy="899651"/>
          </a:xfrm>
          <a:solidFill>
            <a:schemeClr val="bg1"/>
          </a:solidFill>
        </p:spPr>
        <p:txBody>
          <a:bodyPr>
            <a:noAutofit/>
          </a:bodyPr>
          <a:lstStyle/>
          <a:p>
            <a:pPr algn="ctr"/>
            <a:r>
              <a:rPr lang="en-US" sz="5000" b="1" dirty="0"/>
              <a:t>HPC 2021: KEY CHANGES</a:t>
            </a:r>
          </a:p>
        </p:txBody>
      </p:sp>
      <p:sp>
        <p:nvSpPr>
          <p:cNvPr id="3" name="Text Placeholder 2">
            <a:extLst>
              <a:ext uri="{FF2B5EF4-FFF2-40B4-BE49-F238E27FC236}">
                <a16:creationId xmlns:a16="http://schemas.microsoft.com/office/drawing/2014/main" id="{79BE1D39-70D4-43DF-A1F9-3C4E0D7C6F07}"/>
              </a:ext>
            </a:extLst>
          </p:cNvPr>
          <p:cNvSpPr>
            <a:spLocks noGrp="1"/>
          </p:cNvSpPr>
          <p:nvPr>
            <p:ph type="body" idx="1"/>
          </p:nvPr>
        </p:nvSpPr>
        <p:spPr>
          <a:xfrm>
            <a:off x="914400" y="1532239"/>
            <a:ext cx="10280823" cy="3991232"/>
          </a:xfrm>
        </p:spPr>
        <p:txBody>
          <a:bodyPr>
            <a:noAutofit/>
          </a:bodyPr>
          <a:lstStyle/>
          <a:p>
            <a:pPr marL="457200" indent="-457200">
              <a:spcBef>
                <a:spcPts val="1800"/>
              </a:spcBef>
              <a:spcAft>
                <a:spcPts val="1200"/>
              </a:spcAft>
              <a:buFont typeface="Wingdings" panose="05000000000000000000" pitchFamily="2" charset="2"/>
              <a:buChar char="ü"/>
            </a:pPr>
            <a:r>
              <a:rPr lang="en-US" dirty="0"/>
              <a:t>Fundamental elements of the enhanced HPC approach will remain the same (simplified templates / merging of sections)</a:t>
            </a:r>
          </a:p>
          <a:p>
            <a:pPr marL="457200" indent="-457200">
              <a:spcBef>
                <a:spcPts val="1800"/>
              </a:spcBef>
              <a:spcAft>
                <a:spcPts val="1200"/>
              </a:spcAft>
              <a:buFont typeface="Wingdings" panose="05000000000000000000" pitchFamily="2" charset="2"/>
              <a:buChar char="ü"/>
            </a:pPr>
            <a:r>
              <a:rPr lang="en-US" dirty="0"/>
              <a:t>Revised guidance for joint intersectoral analysis (JIAF)</a:t>
            </a:r>
          </a:p>
          <a:p>
            <a:pPr marL="457200" indent="-457200">
              <a:spcBef>
                <a:spcPts val="1800"/>
              </a:spcBef>
              <a:spcAft>
                <a:spcPts val="1200"/>
              </a:spcAft>
              <a:buFont typeface="Wingdings" panose="05000000000000000000" pitchFamily="2" charset="2"/>
              <a:buChar char="ü"/>
            </a:pPr>
            <a:r>
              <a:rPr lang="en-US" dirty="0"/>
              <a:t>Anticipated increase use of secondary data and expert judgement</a:t>
            </a:r>
          </a:p>
          <a:p>
            <a:pPr marL="457200" indent="-457200">
              <a:spcBef>
                <a:spcPts val="1800"/>
              </a:spcBef>
              <a:spcAft>
                <a:spcPts val="1200"/>
              </a:spcAft>
              <a:buFont typeface="Wingdings" panose="05000000000000000000" pitchFamily="2" charset="2"/>
              <a:buChar char="ü"/>
            </a:pPr>
            <a:r>
              <a:rPr lang="en-US" dirty="0"/>
              <a:t>COVID-19 response to be integrated into 2021 HPC</a:t>
            </a:r>
          </a:p>
          <a:p>
            <a:pPr marL="457200" indent="-457200">
              <a:spcBef>
                <a:spcPts val="1800"/>
              </a:spcBef>
              <a:spcAft>
                <a:spcPts val="1200"/>
              </a:spcAft>
              <a:buFont typeface="Wingdings" panose="05000000000000000000" pitchFamily="2" charset="2"/>
              <a:buChar char="ü"/>
            </a:pPr>
            <a:r>
              <a:rPr lang="en-US" dirty="0"/>
              <a:t>Increased focus on risk analysis and projections</a:t>
            </a:r>
          </a:p>
          <a:p>
            <a:endParaRPr lang="en-US" dirty="0">
              <a:solidFill>
                <a:srgbClr val="404040"/>
              </a:solidFill>
            </a:endParaRPr>
          </a:p>
        </p:txBody>
      </p:sp>
    </p:spTree>
    <p:extLst>
      <p:ext uri="{BB962C8B-B14F-4D97-AF65-F5344CB8AC3E}">
        <p14:creationId xmlns:p14="http://schemas.microsoft.com/office/powerpoint/2010/main" val="685104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B21EF3F-35FC-4581-9D62-86E0DCC3F60C}"/>
              </a:ext>
            </a:extLst>
          </p:cNvPr>
          <p:cNvSpPr>
            <a:spLocks noGrp="1"/>
          </p:cNvSpPr>
          <p:nvPr>
            <p:ph type="title"/>
          </p:nvPr>
        </p:nvSpPr>
        <p:spPr>
          <a:xfrm>
            <a:off x="130629" y="159841"/>
            <a:ext cx="11795899" cy="899651"/>
          </a:xfrm>
          <a:solidFill>
            <a:schemeClr val="bg1"/>
          </a:solidFill>
        </p:spPr>
        <p:txBody>
          <a:bodyPr>
            <a:noAutofit/>
          </a:bodyPr>
          <a:lstStyle/>
          <a:p>
            <a:pPr algn="ctr"/>
            <a:r>
              <a:rPr lang="en-US" sz="5000" b="1" dirty="0"/>
              <a:t>HPC 2021: KEY AREAS OF FOCUS</a:t>
            </a:r>
          </a:p>
        </p:txBody>
      </p:sp>
      <p:sp>
        <p:nvSpPr>
          <p:cNvPr id="2" name="Rectangle 1">
            <a:extLst>
              <a:ext uri="{FF2B5EF4-FFF2-40B4-BE49-F238E27FC236}">
                <a16:creationId xmlns:a16="http://schemas.microsoft.com/office/drawing/2014/main" id="{8BAFB236-FABA-42A0-901F-B31198E4B1B2}"/>
              </a:ext>
            </a:extLst>
          </p:cNvPr>
          <p:cNvSpPr/>
          <p:nvPr/>
        </p:nvSpPr>
        <p:spPr>
          <a:xfrm>
            <a:off x="602442" y="1286292"/>
            <a:ext cx="11324086" cy="1474250"/>
          </a:xfrm>
          <a:prstGeom prst="rect">
            <a:avLst/>
          </a:prstGeom>
        </p:spPr>
        <p:txBody>
          <a:bodyPr wrap="square">
            <a:spAutoFit/>
          </a:bodyPr>
          <a:lstStyle/>
          <a:p>
            <a:pPr defTabSz="914400">
              <a:lnSpc>
                <a:spcPct val="90000"/>
              </a:lnSpc>
              <a:spcBef>
                <a:spcPts val="1800"/>
              </a:spcBef>
              <a:spcAft>
                <a:spcPts val="1200"/>
              </a:spcAft>
              <a:buSzPts val="2000"/>
            </a:pPr>
            <a:r>
              <a:rPr lang="en-US" sz="2400" dirty="0">
                <a:solidFill>
                  <a:schemeClr val="tx1">
                    <a:tint val="75000"/>
                  </a:schemeClr>
                </a:solidFill>
              </a:rPr>
              <a:t>1. Active / lead role to ensure </a:t>
            </a:r>
            <a:r>
              <a:rPr lang="en-US" sz="2400" b="1" dirty="0">
                <a:solidFill>
                  <a:schemeClr val="tx1">
                    <a:tint val="75000"/>
                  </a:schemeClr>
                </a:solidFill>
              </a:rPr>
              <a:t>centrality of protection </a:t>
            </a:r>
            <a:r>
              <a:rPr lang="en-US" sz="2400" dirty="0">
                <a:solidFill>
                  <a:schemeClr val="tx1">
                    <a:tint val="75000"/>
                  </a:schemeClr>
                </a:solidFill>
              </a:rPr>
              <a:t>is properly reflected in inter-sectoral analysis and response prioritization (priority affected areas and groups)</a:t>
            </a:r>
          </a:p>
          <a:p>
            <a:pPr defTabSz="914400">
              <a:lnSpc>
                <a:spcPct val="90000"/>
              </a:lnSpc>
              <a:spcBef>
                <a:spcPts val="1800"/>
              </a:spcBef>
              <a:spcAft>
                <a:spcPts val="1200"/>
              </a:spcAft>
              <a:buSzPts val="2000"/>
            </a:pPr>
            <a:r>
              <a:rPr lang="en-US" sz="2400" dirty="0">
                <a:solidFill>
                  <a:schemeClr val="tx1">
                    <a:tint val="75000"/>
                  </a:schemeClr>
                </a:solidFill>
              </a:rPr>
              <a:t>(</a:t>
            </a:r>
            <a:r>
              <a:rPr lang="en-US" sz="2400" i="1" dirty="0">
                <a:solidFill>
                  <a:schemeClr val="tx1">
                    <a:tint val="75000"/>
                  </a:schemeClr>
                </a:solidFill>
              </a:rPr>
              <a:t>See Section 3 of the PPT</a:t>
            </a:r>
            <a:r>
              <a:rPr lang="en-US" sz="2400" dirty="0">
                <a:solidFill>
                  <a:schemeClr val="tx1">
                    <a:tint val="75000"/>
                  </a:schemeClr>
                </a:solidFill>
              </a:rPr>
              <a:t>)</a:t>
            </a:r>
            <a:endParaRPr lang="en-US" sz="2400" dirty="0">
              <a:solidFill>
                <a:schemeClr val="bg1"/>
              </a:solidFill>
            </a:endParaRPr>
          </a:p>
        </p:txBody>
      </p:sp>
    </p:spTree>
    <p:extLst>
      <p:ext uri="{BB962C8B-B14F-4D97-AF65-F5344CB8AC3E}">
        <p14:creationId xmlns:p14="http://schemas.microsoft.com/office/powerpoint/2010/main" val="4292003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B21EF3F-35FC-4581-9D62-86E0DCC3F60C}"/>
              </a:ext>
            </a:extLst>
          </p:cNvPr>
          <p:cNvSpPr>
            <a:spLocks noGrp="1"/>
          </p:cNvSpPr>
          <p:nvPr>
            <p:ph type="title"/>
          </p:nvPr>
        </p:nvSpPr>
        <p:spPr>
          <a:xfrm>
            <a:off x="130629" y="159841"/>
            <a:ext cx="11795899" cy="899651"/>
          </a:xfrm>
          <a:solidFill>
            <a:schemeClr val="bg1"/>
          </a:solidFill>
        </p:spPr>
        <p:txBody>
          <a:bodyPr>
            <a:noAutofit/>
          </a:bodyPr>
          <a:lstStyle/>
          <a:p>
            <a:pPr algn="ctr"/>
            <a:r>
              <a:rPr lang="en-US" sz="5000" b="1" dirty="0"/>
              <a:t>HPC 2021: KEY AREAS OF FOCUS</a:t>
            </a:r>
          </a:p>
        </p:txBody>
      </p:sp>
      <p:sp>
        <p:nvSpPr>
          <p:cNvPr id="2" name="Rectangle 1">
            <a:extLst>
              <a:ext uri="{FF2B5EF4-FFF2-40B4-BE49-F238E27FC236}">
                <a16:creationId xmlns:a16="http://schemas.microsoft.com/office/drawing/2014/main" id="{8BAFB236-FABA-42A0-901F-B31198E4B1B2}"/>
              </a:ext>
            </a:extLst>
          </p:cNvPr>
          <p:cNvSpPr/>
          <p:nvPr/>
        </p:nvSpPr>
        <p:spPr>
          <a:xfrm>
            <a:off x="602442" y="1286292"/>
            <a:ext cx="11324086" cy="1775871"/>
          </a:xfrm>
          <a:prstGeom prst="rect">
            <a:avLst/>
          </a:prstGeom>
        </p:spPr>
        <p:txBody>
          <a:bodyPr wrap="square">
            <a:spAutoFit/>
          </a:bodyPr>
          <a:lstStyle/>
          <a:p>
            <a:pPr defTabSz="914400">
              <a:lnSpc>
                <a:spcPct val="90000"/>
              </a:lnSpc>
              <a:spcBef>
                <a:spcPts val="1800"/>
              </a:spcBef>
              <a:spcAft>
                <a:spcPts val="1200"/>
              </a:spcAft>
              <a:buSzPts val="2000"/>
            </a:pPr>
            <a:r>
              <a:rPr lang="en-US" sz="2400" dirty="0">
                <a:solidFill>
                  <a:schemeClr val="tx1">
                    <a:tint val="75000"/>
                  </a:schemeClr>
                </a:solidFill>
              </a:rPr>
              <a:t>2. Reinforced efforts to ensure </a:t>
            </a:r>
            <a:r>
              <a:rPr lang="en-US" sz="2400" b="1" dirty="0">
                <a:solidFill>
                  <a:schemeClr val="tx1">
                    <a:tint val="75000"/>
                  </a:schemeClr>
                </a:solidFill>
              </a:rPr>
              <a:t>inclusive and people-</a:t>
            </a:r>
            <a:r>
              <a:rPr lang="en-US" sz="2400" b="1" dirty="0" err="1">
                <a:solidFill>
                  <a:schemeClr val="tx1">
                    <a:tint val="75000"/>
                  </a:schemeClr>
                </a:solidFill>
              </a:rPr>
              <a:t>centred</a:t>
            </a:r>
            <a:r>
              <a:rPr lang="en-US" sz="2400" b="1" dirty="0">
                <a:solidFill>
                  <a:schemeClr val="tx1">
                    <a:tint val="75000"/>
                  </a:schemeClr>
                </a:solidFill>
              </a:rPr>
              <a:t> </a:t>
            </a:r>
            <a:r>
              <a:rPr lang="en-US" sz="2400" dirty="0">
                <a:solidFill>
                  <a:schemeClr val="tx1">
                    <a:tint val="75000"/>
                  </a:schemeClr>
                </a:solidFill>
              </a:rPr>
              <a:t>approaches in HNOs/HRPs</a:t>
            </a:r>
          </a:p>
          <a:p>
            <a:pPr defTabSz="914400">
              <a:lnSpc>
                <a:spcPct val="90000"/>
              </a:lnSpc>
              <a:spcBef>
                <a:spcPts val="1800"/>
              </a:spcBef>
              <a:spcAft>
                <a:spcPts val="1200"/>
              </a:spcAft>
              <a:buSzPts val="2000"/>
            </a:pPr>
            <a:r>
              <a:rPr lang="en-US" sz="2000" dirty="0">
                <a:solidFill>
                  <a:schemeClr val="tx1">
                    <a:tint val="75000"/>
                  </a:schemeClr>
                </a:solidFill>
              </a:rPr>
              <a:t>(</a:t>
            </a:r>
            <a:r>
              <a:rPr lang="en-US" sz="2000" i="1" dirty="0">
                <a:solidFill>
                  <a:schemeClr val="tx1">
                    <a:tint val="75000"/>
                  </a:schemeClr>
                </a:solidFill>
              </a:rPr>
              <a:t>See Next Slides by UNHCR/UNICEF Colleagues</a:t>
            </a:r>
            <a:r>
              <a:rPr lang="en-US" sz="2000" dirty="0">
                <a:solidFill>
                  <a:schemeClr val="tx1">
                    <a:tint val="75000"/>
                  </a:schemeClr>
                </a:solidFill>
              </a:rPr>
              <a:t>)</a:t>
            </a:r>
            <a:endParaRPr lang="en-US" sz="2000" dirty="0">
              <a:solidFill>
                <a:schemeClr val="bg1"/>
              </a:solidFill>
            </a:endParaRPr>
          </a:p>
          <a:p>
            <a:pPr defTabSz="914400">
              <a:lnSpc>
                <a:spcPct val="90000"/>
              </a:lnSpc>
              <a:spcBef>
                <a:spcPts val="1800"/>
              </a:spcBef>
              <a:spcAft>
                <a:spcPts val="1200"/>
              </a:spcAft>
              <a:buSzPts val="2000"/>
            </a:pPr>
            <a:endParaRPr lang="en-US" sz="2200" dirty="0">
              <a:solidFill>
                <a:schemeClr val="bg1"/>
              </a:solidFill>
            </a:endParaRPr>
          </a:p>
        </p:txBody>
      </p:sp>
    </p:spTree>
    <p:extLst>
      <p:ext uri="{BB962C8B-B14F-4D97-AF65-F5344CB8AC3E}">
        <p14:creationId xmlns:p14="http://schemas.microsoft.com/office/powerpoint/2010/main" val="2574627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nfographic on prevalence of disability in the world, IASC Guidelines on Inclusion of persons with disabilities in humanitarian action. ">
            <a:extLst>
              <a:ext uri="{FF2B5EF4-FFF2-40B4-BE49-F238E27FC236}">
                <a16:creationId xmlns:a16="http://schemas.microsoft.com/office/drawing/2014/main" id="{541F0428-FC63-4AA4-AEB0-2663B8D2A733}"/>
              </a:ext>
            </a:extLst>
          </p:cNvPr>
          <p:cNvPicPr>
            <a:picLocks noChangeAspect="1"/>
          </p:cNvPicPr>
          <p:nvPr/>
        </p:nvPicPr>
        <p:blipFill rotWithShape="1">
          <a:blip r:embed="rId3"/>
          <a:srcRect l="10221" t="16988" r="27890" b="8543"/>
          <a:stretch/>
        </p:blipFill>
        <p:spPr>
          <a:xfrm>
            <a:off x="2323254" y="1319751"/>
            <a:ext cx="7545493" cy="5107093"/>
          </a:xfrm>
          <a:prstGeom prst="rect">
            <a:avLst/>
          </a:prstGeom>
        </p:spPr>
      </p:pic>
      <p:pic>
        <p:nvPicPr>
          <p:cNvPr id="8" name="Picture 2" descr="Cover of the Vulnerability Assessment Framework 2019, Jordan">
            <a:extLst>
              <a:ext uri="{FF2B5EF4-FFF2-40B4-BE49-F238E27FC236}">
                <a16:creationId xmlns:a16="http://schemas.microsoft.com/office/drawing/2014/main" id="{A11B231E-354A-40F8-8F35-0EBAA15A4D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713" y="1841500"/>
            <a:ext cx="1512055" cy="213749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D91C91E-D3CD-41F7-8541-295529584FB8}"/>
              </a:ext>
            </a:extLst>
          </p:cNvPr>
          <p:cNvSpPr txBox="1"/>
          <p:nvPr/>
        </p:nvSpPr>
        <p:spPr>
          <a:xfrm>
            <a:off x="163813" y="1391996"/>
            <a:ext cx="2249188" cy="461665"/>
          </a:xfrm>
          <a:prstGeom prst="rect">
            <a:avLst/>
          </a:prstGeom>
          <a:noFill/>
        </p:spPr>
        <p:txBody>
          <a:bodyPr wrap="square" rtlCol="0">
            <a:spAutoFit/>
          </a:bodyPr>
          <a:lstStyle/>
          <a:p>
            <a:r>
              <a:rPr lang="en-GB" sz="2400" dirty="0"/>
              <a:t>Jordan 21%</a:t>
            </a:r>
          </a:p>
        </p:txBody>
      </p:sp>
      <p:pic>
        <p:nvPicPr>
          <p:cNvPr id="10" name="Picture 9" descr="Cover of Disability Prevalence study 2019, Syria">
            <a:extLst>
              <a:ext uri="{FF2B5EF4-FFF2-40B4-BE49-F238E27FC236}">
                <a16:creationId xmlns:a16="http://schemas.microsoft.com/office/drawing/2014/main" id="{331E9AD9-7D09-40CE-B357-92440FB2ED3B}"/>
              </a:ext>
            </a:extLst>
          </p:cNvPr>
          <p:cNvPicPr>
            <a:picLocks noChangeAspect="1"/>
          </p:cNvPicPr>
          <p:nvPr/>
        </p:nvPicPr>
        <p:blipFill rotWithShape="1">
          <a:blip r:embed="rId5"/>
          <a:srcRect l="35104" t="14445" r="36042" b="13333"/>
          <a:stretch/>
        </p:blipFill>
        <p:spPr>
          <a:xfrm>
            <a:off x="278713" y="4330640"/>
            <a:ext cx="1533444" cy="2159000"/>
          </a:xfrm>
          <a:prstGeom prst="rect">
            <a:avLst/>
          </a:prstGeom>
        </p:spPr>
      </p:pic>
      <p:sp>
        <p:nvSpPr>
          <p:cNvPr id="11" name="TextBox 10">
            <a:extLst>
              <a:ext uri="{FF2B5EF4-FFF2-40B4-BE49-F238E27FC236}">
                <a16:creationId xmlns:a16="http://schemas.microsoft.com/office/drawing/2014/main" id="{08881796-C1B9-4D0F-8F71-FA5B1A919607}"/>
              </a:ext>
            </a:extLst>
          </p:cNvPr>
          <p:cNvSpPr txBox="1"/>
          <p:nvPr/>
        </p:nvSpPr>
        <p:spPr>
          <a:xfrm>
            <a:off x="227313" y="3903982"/>
            <a:ext cx="1817387" cy="461665"/>
          </a:xfrm>
          <a:prstGeom prst="rect">
            <a:avLst/>
          </a:prstGeom>
          <a:noFill/>
        </p:spPr>
        <p:txBody>
          <a:bodyPr wrap="square" rtlCol="0">
            <a:spAutoFit/>
          </a:bodyPr>
          <a:lstStyle/>
          <a:p>
            <a:r>
              <a:rPr lang="en-GB" sz="2400" dirty="0"/>
              <a:t>Syria  27%</a:t>
            </a:r>
          </a:p>
        </p:txBody>
      </p:sp>
      <p:sp>
        <p:nvSpPr>
          <p:cNvPr id="15" name="TextBox 14">
            <a:extLst>
              <a:ext uri="{FF2B5EF4-FFF2-40B4-BE49-F238E27FC236}">
                <a16:creationId xmlns:a16="http://schemas.microsoft.com/office/drawing/2014/main" id="{47349F69-371C-4E78-8B2A-C49738F67572}"/>
              </a:ext>
            </a:extLst>
          </p:cNvPr>
          <p:cNvSpPr txBox="1"/>
          <p:nvPr/>
        </p:nvSpPr>
        <p:spPr>
          <a:xfrm>
            <a:off x="4935894" y="6185430"/>
            <a:ext cx="2249188" cy="461665"/>
          </a:xfrm>
          <a:prstGeom prst="rect">
            <a:avLst/>
          </a:prstGeom>
          <a:noFill/>
        </p:spPr>
        <p:txBody>
          <a:bodyPr wrap="square" rtlCol="0">
            <a:spAutoFit/>
          </a:bodyPr>
          <a:lstStyle/>
          <a:p>
            <a:pPr algn="ctr"/>
            <a:r>
              <a:rPr lang="en-GB" sz="2400" dirty="0"/>
              <a:t>9% 65 or over</a:t>
            </a:r>
          </a:p>
        </p:txBody>
      </p:sp>
      <p:pic>
        <p:nvPicPr>
          <p:cNvPr id="17" name="Graphic 16" descr="Older man with cane">
            <a:extLst>
              <a:ext uri="{FF2B5EF4-FFF2-40B4-BE49-F238E27FC236}">
                <a16:creationId xmlns:a16="http://schemas.microsoft.com/office/drawing/2014/main" id="{43E11C32-3600-45F5-9664-F4EA3629A3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78873" y="6175301"/>
            <a:ext cx="656456" cy="656456"/>
          </a:xfrm>
          <a:prstGeom prst="rect">
            <a:avLst/>
          </a:prstGeom>
        </p:spPr>
      </p:pic>
      <p:pic>
        <p:nvPicPr>
          <p:cNvPr id="1026" name="Picture 2" descr="Older woman with cane">
            <a:extLst>
              <a:ext uri="{FF2B5EF4-FFF2-40B4-BE49-F238E27FC236}">
                <a16:creationId xmlns:a16="http://schemas.microsoft.com/office/drawing/2014/main" id="{49F857C4-823A-4080-A7BE-7D5AD9F9D9B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6839"/>
          <a:stretch/>
        </p:blipFill>
        <p:spPr bwMode="auto">
          <a:xfrm>
            <a:off x="7200901" y="6072349"/>
            <a:ext cx="429191" cy="80733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0F1FFC1-C600-4950-8A26-28747F39F422}"/>
              </a:ext>
            </a:extLst>
          </p:cNvPr>
          <p:cNvSpPr txBox="1"/>
          <p:nvPr/>
        </p:nvSpPr>
        <p:spPr>
          <a:xfrm>
            <a:off x="7505545" y="6330500"/>
            <a:ext cx="815793" cy="379656"/>
          </a:xfrm>
          <a:prstGeom prst="rect">
            <a:avLst/>
          </a:prstGeom>
          <a:noFill/>
        </p:spPr>
        <p:txBody>
          <a:bodyPr wrap="square" rtlCol="0">
            <a:spAutoFit/>
          </a:bodyPr>
          <a:lstStyle/>
          <a:p>
            <a:r>
              <a:rPr lang="en-GB" sz="1867" dirty="0"/>
              <a:t>54%</a:t>
            </a:r>
          </a:p>
        </p:txBody>
      </p:sp>
      <p:sp>
        <p:nvSpPr>
          <p:cNvPr id="18" name="TextBox 17">
            <a:extLst>
              <a:ext uri="{FF2B5EF4-FFF2-40B4-BE49-F238E27FC236}">
                <a16:creationId xmlns:a16="http://schemas.microsoft.com/office/drawing/2014/main" id="{2B6E0D07-B626-4EFF-B592-9D31FAD2F0A8}"/>
              </a:ext>
            </a:extLst>
          </p:cNvPr>
          <p:cNvSpPr txBox="1"/>
          <p:nvPr/>
        </p:nvSpPr>
        <p:spPr>
          <a:xfrm>
            <a:off x="3811432" y="6330500"/>
            <a:ext cx="815793" cy="379656"/>
          </a:xfrm>
          <a:prstGeom prst="rect">
            <a:avLst/>
          </a:prstGeom>
          <a:noFill/>
        </p:spPr>
        <p:txBody>
          <a:bodyPr wrap="square" rtlCol="0">
            <a:spAutoFit/>
          </a:bodyPr>
          <a:lstStyle/>
          <a:p>
            <a:r>
              <a:rPr lang="en-GB" sz="1867" dirty="0"/>
              <a:t>46%</a:t>
            </a:r>
          </a:p>
        </p:txBody>
      </p:sp>
      <p:pic>
        <p:nvPicPr>
          <p:cNvPr id="3" name="Picture 2" descr="Cover of the Model Disability Survey of Afghanistan 2019.">
            <a:extLst>
              <a:ext uri="{FF2B5EF4-FFF2-40B4-BE49-F238E27FC236}">
                <a16:creationId xmlns:a16="http://schemas.microsoft.com/office/drawing/2014/main" id="{293CF138-743D-4DB6-A767-347531CB5CA0}"/>
              </a:ext>
            </a:extLst>
          </p:cNvPr>
          <p:cNvPicPr>
            <a:picLocks noChangeAspect="1"/>
          </p:cNvPicPr>
          <p:nvPr/>
        </p:nvPicPr>
        <p:blipFill rotWithShape="1">
          <a:blip r:embed="rId9"/>
          <a:srcRect l="33540" t="13808" r="34078" b="11831"/>
          <a:stretch/>
        </p:blipFill>
        <p:spPr>
          <a:xfrm>
            <a:off x="10260023" y="2817181"/>
            <a:ext cx="1807359" cy="2334572"/>
          </a:xfrm>
          <a:prstGeom prst="rect">
            <a:avLst/>
          </a:prstGeom>
        </p:spPr>
      </p:pic>
      <p:sp>
        <p:nvSpPr>
          <p:cNvPr id="19" name="TextBox 18">
            <a:extLst>
              <a:ext uri="{FF2B5EF4-FFF2-40B4-BE49-F238E27FC236}">
                <a16:creationId xmlns:a16="http://schemas.microsoft.com/office/drawing/2014/main" id="{B3A2C40A-95A1-4A62-90BE-4B2A5E9FC02F}"/>
              </a:ext>
            </a:extLst>
          </p:cNvPr>
          <p:cNvSpPr txBox="1"/>
          <p:nvPr/>
        </p:nvSpPr>
        <p:spPr>
          <a:xfrm>
            <a:off x="9868747" y="1391996"/>
            <a:ext cx="2249188" cy="1077218"/>
          </a:xfrm>
          <a:prstGeom prst="rect">
            <a:avLst/>
          </a:prstGeom>
          <a:noFill/>
        </p:spPr>
        <p:txBody>
          <a:bodyPr wrap="square" rtlCol="0">
            <a:spAutoFit/>
          </a:bodyPr>
          <a:lstStyle/>
          <a:p>
            <a:pPr algn="ctr"/>
            <a:r>
              <a:rPr lang="en-GB" sz="1600" dirty="0"/>
              <a:t>Afghanistan adults 13.9% “severe” – 65% “moderate/mild disability”</a:t>
            </a:r>
          </a:p>
        </p:txBody>
      </p:sp>
      <p:sp>
        <p:nvSpPr>
          <p:cNvPr id="20" name="TextBox 19">
            <a:extLst>
              <a:ext uri="{FF2B5EF4-FFF2-40B4-BE49-F238E27FC236}">
                <a16:creationId xmlns:a16="http://schemas.microsoft.com/office/drawing/2014/main" id="{8736096C-3BF4-44B0-AB16-247AC652984E}"/>
              </a:ext>
            </a:extLst>
          </p:cNvPr>
          <p:cNvSpPr txBox="1"/>
          <p:nvPr/>
        </p:nvSpPr>
        <p:spPr>
          <a:xfrm>
            <a:off x="9819030" y="5292862"/>
            <a:ext cx="2249188" cy="830997"/>
          </a:xfrm>
          <a:prstGeom prst="rect">
            <a:avLst/>
          </a:prstGeom>
          <a:noFill/>
        </p:spPr>
        <p:txBody>
          <a:bodyPr wrap="square" rtlCol="0">
            <a:spAutoFit/>
          </a:bodyPr>
          <a:lstStyle/>
          <a:p>
            <a:pPr algn="ctr"/>
            <a:r>
              <a:rPr lang="en-GB" sz="1600" dirty="0"/>
              <a:t>Afghanistan children 17.3% “mild / moderate / severe” disability”</a:t>
            </a:r>
          </a:p>
        </p:txBody>
      </p:sp>
      <p:sp>
        <p:nvSpPr>
          <p:cNvPr id="21" name="Title 1">
            <a:extLst>
              <a:ext uri="{FF2B5EF4-FFF2-40B4-BE49-F238E27FC236}">
                <a16:creationId xmlns:a16="http://schemas.microsoft.com/office/drawing/2014/main" id="{9A0DD393-9F43-453D-B7EF-D31A63E1C9CA}"/>
              </a:ext>
            </a:extLst>
          </p:cNvPr>
          <p:cNvSpPr>
            <a:spLocks noGrp="1"/>
          </p:cNvSpPr>
          <p:nvPr>
            <p:ph type="title"/>
          </p:nvPr>
        </p:nvSpPr>
        <p:spPr>
          <a:xfrm>
            <a:off x="163813" y="222776"/>
            <a:ext cx="11954122" cy="1046163"/>
          </a:xfrm>
          <a:solidFill>
            <a:schemeClr val="bg1"/>
          </a:solidFill>
        </p:spPr>
        <p:txBody>
          <a:bodyPr>
            <a:normAutofit/>
          </a:bodyPr>
          <a:lstStyle/>
          <a:p>
            <a:pPr algn="ctr"/>
            <a:r>
              <a:rPr lang="en-US" sz="5000" dirty="0">
                <a:solidFill>
                  <a:srgbClr val="FCB040"/>
                </a:solidFill>
              </a:rPr>
              <a:t>Why disability inclusion in HNOs/HRPs? </a:t>
            </a:r>
          </a:p>
        </p:txBody>
      </p:sp>
    </p:spTree>
    <p:extLst>
      <p:ext uri="{BB962C8B-B14F-4D97-AF65-F5344CB8AC3E}">
        <p14:creationId xmlns:p14="http://schemas.microsoft.com/office/powerpoint/2010/main" val="341551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3837" y="1338085"/>
            <a:ext cx="11410334" cy="5036570"/>
          </a:xfrm>
        </p:spPr>
        <p:txBody>
          <a:bodyPr>
            <a:noAutofit/>
          </a:bodyPr>
          <a:lstStyle/>
          <a:p>
            <a:pPr marL="457200" lvl="0" indent="-457200">
              <a:spcAft>
                <a:spcPts val="1200"/>
              </a:spcAft>
              <a:buFont typeface="+mj-lt"/>
              <a:buAutoNum type="arabicPeriod"/>
            </a:pPr>
            <a:r>
              <a:rPr lang="en-US" sz="2000" b="1" dirty="0"/>
              <a:t>Welcome</a:t>
            </a:r>
          </a:p>
          <a:p>
            <a:pPr marL="457200" lvl="0" indent="-457200">
              <a:spcAft>
                <a:spcPts val="1200"/>
              </a:spcAft>
              <a:buFont typeface="+mj-lt"/>
              <a:buAutoNum type="arabicPeriod"/>
            </a:pPr>
            <a:r>
              <a:rPr lang="en-US" sz="2000" b="1" dirty="0"/>
              <a:t>Key messages from Global Coordinators: </a:t>
            </a:r>
            <a:r>
              <a:rPr lang="en-US" sz="2000" dirty="0"/>
              <a:t>for ensuring an effective, simplified and harmonized approach for HPC 2021</a:t>
            </a:r>
            <a:r>
              <a:rPr lang="en-US" sz="2000" dirty="0">
                <a:solidFill>
                  <a:srgbClr val="00AEEF"/>
                </a:solidFill>
              </a:rPr>
              <a:t> (20 min)</a:t>
            </a:r>
          </a:p>
          <a:p>
            <a:pPr marL="457200" indent="-457200">
              <a:spcAft>
                <a:spcPts val="1200"/>
              </a:spcAft>
              <a:buFont typeface="+mj-lt"/>
              <a:buAutoNum type="arabicPeriod"/>
            </a:pPr>
            <a:r>
              <a:rPr lang="en-US" sz="2000" b="1" dirty="0"/>
              <a:t>HPC Step-by-Step process</a:t>
            </a:r>
            <a:r>
              <a:rPr lang="en-US" sz="2000" dirty="0"/>
              <a:t>: presentation and feedback on key elements and recommendations for ensuring integration of centrality of protection and inclusion lens in HNOs and HRPs </a:t>
            </a:r>
            <a:r>
              <a:rPr lang="en-US" sz="2000" dirty="0">
                <a:solidFill>
                  <a:srgbClr val="00AEEF"/>
                </a:solidFill>
              </a:rPr>
              <a:t>(25 min)</a:t>
            </a:r>
          </a:p>
          <a:p>
            <a:pPr marL="457200" indent="-457200">
              <a:spcAft>
                <a:spcPts val="1200"/>
              </a:spcAft>
              <a:buFont typeface="+mj-lt"/>
              <a:buAutoNum type="arabicPeriod"/>
            </a:pPr>
            <a:r>
              <a:rPr lang="en-US" sz="2000" b="1" dirty="0"/>
              <a:t>Q&amp;A </a:t>
            </a:r>
            <a:r>
              <a:rPr lang="en-US" sz="2000" dirty="0">
                <a:solidFill>
                  <a:srgbClr val="00AEEF"/>
                </a:solidFill>
              </a:rPr>
              <a:t>(30 min)</a:t>
            </a:r>
          </a:p>
          <a:p>
            <a:pPr marL="457200" indent="-457200">
              <a:spcAft>
                <a:spcPts val="1200"/>
              </a:spcAft>
              <a:buFont typeface="+mj-lt"/>
              <a:buAutoNum type="arabicPeriod"/>
            </a:pPr>
            <a:r>
              <a:rPr lang="en-US" sz="2000" b="1" dirty="0"/>
              <a:t>Break </a:t>
            </a:r>
            <a:r>
              <a:rPr lang="en-US" sz="2000" dirty="0">
                <a:solidFill>
                  <a:srgbClr val="00AEEF"/>
                </a:solidFill>
              </a:rPr>
              <a:t>(10 min)</a:t>
            </a:r>
          </a:p>
          <a:p>
            <a:pPr marL="457200" indent="-457200">
              <a:spcAft>
                <a:spcPts val="1200"/>
              </a:spcAft>
              <a:buFont typeface="+mj-lt"/>
              <a:buAutoNum type="arabicPeriod"/>
            </a:pPr>
            <a:r>
              <a:rPr lang="en-US" sz="2000" b="1" dirty="0"/>
              <a:t>HNO Guidance</a:t>
            </a:r>
            <a:r>
              <a:rPr lang="en-US" sz="2000" dirty="0"/>
              <a:t>: presentation and feedback on key elements and approach planned for enhanced inter-sectoral and sectoral severity analysis and PIN calculations </a:t>
            </a:r>
            <a:r>
              <a:rPr lang="en-US" sz="2000" dirty="0">
                <a:solidFill>
                  <a:srgbClr val="00AEEF"/>
                </a:solidFill>
              </a:rPr>
              <a:t>(25 min)</a:t>
            </a:r>
          </a:p>
          <a:p>
            <a:pPr marL="457200" indent="-457200">
              <a:spcAft>
                <a:spcPts val="1200"/>
              </a:spcAft>
              <a:buFont typeface="+mj-lt"/>
              <a:buAutoNum type="arabicPeriod"/>
            </a:pPr>
            <a:r>
              <a:rPr lang="en-US" sz="2000" b="1" dirty="0"/>
              <a:t>Q&amp;A </a:t>
            </a:r>
            <a:r>
              <a:rPr lang="en-US" sz="2000" dirty="0">
                <a:solidFill>
                  <a:srgbClr val="00AEEF"/>
                </a:solidFill>
              </a:rPr>
              <a:t>(30 min)</a:t>
            </a:r>
          </a:p>
          <a:p>
            <a:pPr marL="457200" indent="-457200">
              <a:spcAft>
                <a:spcPts val="1200"/>
              </a:spcAft>
              <a:buFont typeface="+mj-lt"/>
              <a:buAutoNum type="arabicPeriod"/>
            </a:pPr>
            <a:r>
              <a:rPr lang="en-US" sz="2000" b="1" dirty="0"/>
              <a:t>Wrap-up</a:t>
            </a:r>
            <a:r>
              <a:rPr lang="en-US" sz="2000" dirty="0"/>
              <a:t>: guidance, resources and support that will be available from GPC and its AOR </a:t>
            </a:r>
            <a:r>
              <a:rPr lang="en-US" sz="2000" dirty="0">
                <a:solidFill>
                  <a:srgbClr val="00AEEF"/>
                </a:solidFill>
              </a:rPr>
              <a:t>(10 min)</a:t>
            </a:r>
          </a:p>
        </p:txBody>
      </p:sp>
      <p:sp>
        <p:nvSpPr>
          <p:cNvPr id="4" name="Title 3"/>
          <p:cNvSpPr>
            <a:spLocks noGrp="1"/>
          </p:cNvSpPr>
          <p:nvPr>
            <p:ph type="title"/>
          </p:nvPr>
        </p:nvSpPr>
        <p:spPr>
          <a:xfrm>
            <a:off x="130629" y="209270"/>
            <a:ext cx="11795899" cy="890484"/>
          </a:xfrm>
          <a:solidFill>
            <a:schemeClr val="bg1"/>
          </a:solidFill>
        </p:spPr>
        <p:txBody>
          <a:bodyPr>
            <a:noAutofit/>
          </a:bodyPr>
          <a:lstStyle/>
          <a:p>
            <a:pPr algn="ctr"/>
            <a:r>
              <a:rPr lang="en-US" sz="5000" b="1" dirty="0"/>
              <a:t>AGENDA</a:t>
            </a:r>
          </a:p>
        </p:txBody>
      </p:sp>
    </p:spTree>
    <p:extLst>
      <p:ext uri="{BB962C8B-B14F-4D97-AF65-F5344CB8AC3E}">
        <p14:creationId xmlns:p14="http://schemas.microsoft.com/office/powerpoint/2010/main" val="3575083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37BF8-6A1E-4CCC-A82E-1577034C4489}"/>
              </a:ext>
            </a:extLst>
          </p:cNvPr>
          <p:cNvSpPr>
            <a:spLocks noGrp="1"/>
          </p:cNvSpPr>
          <p:nvPr>
            <p:ph type="title"/>
          </p:nvPr>
        </p:nvSpPr>
        <p:spPr>
          <a:xfrm>
            <a:off x="172995" y="268743"/>
            <a:ext cx="11232941" cy="1240971"/>
          </a:xfrm>
          <a:solidFill>
            <a:schemeClr val="bg1"/>
          </a:solidFill>
          <a:ln>
            <a:solidFill>
              <a:schemeClr val="bg1"/>
            </a:solidFill>
          </a:ln>
        </p:spPr>
        <p:txBody>
          <a:bodyPr>
            <a:noAutofit/>
          </a:bodyPr>
          <a:lstStyle/>
          <a:p>
            <a:r>
              <a:rPr lang="en-US" sz="5000" dirty="0">
                <a:solidFill>
                  <a:srgbClr val="FCB040"/>
                </a:solidFill>
              </a:rPr>
              <a:t>What did we learn from 2020 HPC disability inclusion review?</a:t>
            </a:r>
          </a:p>
        </p:txBody>
      </p:sp>
      <p:sp>
        <p:nvSpPr>
          <p:cNvPr id="3" name="Content Placeholder 2">
            <a:extLst>
              <a:ext uri="{FF2B5EF4-FFF2-40B4-BE49-F238E27FC236}">
                <a16:creationId xmlns:a16="http://schemas.microsoft.com/office/drawing/2014/main" id="{D2305920-2DFB-4C71-A915-303C56829C91}"/>
              </a:ext>
            </a:extLst>
          </p:cNvPr>
          <p:cNvSpPr>
            <a:spLocks noGrp="1"/>
          </p:cNvSpPr>
          <p:nvPr>
            <p:ph idx="1"/>
          </p:nvPr>
        </p:nvSpPr>
        <p:spPr/>
        <p:txBody>
          <a:bodyPr/>
          <a:lstStyle/>
          <a:p>
            <a:endParaRPr lang="en-US" dirty="0"/>
          </a:p>
          <a:p>
            <a:endParaRPr lang="en-US" dirty="0"/>
          </a:p>
        </p:txBody>
      </p:sp>
      <p:graphicFrame>
        <p:nvGraphicFramePr>
          <p:cNvPr id="9" name="Diagram 8">
            <a:extLst>
              <a:ext uri="{FF2B5EF4-FFF2-40B4-BE49-F238E27FC236}">
                <a16:creationId xmlns:a16="http://schemas.microsoft.com/office/drawing/2014/main" id="{E77EA304-148F-490E-B6B7-F2D35F049EE0}"/>
              </a:ext>
            </a:extLst>
          </p:cNvPr>
          <p:cNvGraphicFramePr/>
          <p:nvPr/>
        </p:nvGraphicFramePr>
        <p:xfrm>
          <a:off x="566575" y="1825625"/>
          <a:ext cx="11058850" cy="4667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1059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16DEDF-C490-4A05-A3F0-1DF21EF918B0}"/>
              </a:ext>
            </a:extLst>
          </p:cNvPr>
          <p:cNvSpPr>
            <a:spLocks noGrp="1"/>
          </p:cNvSpPr>
          <p:nvPr>
            <p:ph type="title"/>
          </p:nvPr>
        </p:nvSpPr>
        <p:spPr>
          <a:xfrm>
            <a:off x="594360" y="637125"/>
            <a:ext cx="3163448" cy="5256371"/>
          </a:xfrm>
        </p:spPr>
        <p:txBody>
          <a:bodyPr>
            <a:normAutofit/>
          </a:bodyPr>
          <a:lstStyle/>
          <a:p>
            <a:r>
              <a:rPr lang="en-US" dirty="0"/>
              <a:t>Related resources and guidance </a:t>
            </a:r>
          </a:p>
        </p:txBody>
      </p:sp>
      <p:graphicFrame>
        <p:nvGraphicFramePr>
          <p:cNvPr id="14" name="Content Placeholder 4">
            <a:extLst>
              <a:ext uri="{FF2B5EF4-FFF2-40B4-BE49-F238E27FC236}">
                <a16:creationId xmlns:a16="http://schemas.microsoft.com/office/drawing/2014/main" id="{944F60A5-6A00-4FD2-AB8F-87D961EC1FE7}"/>
              </a:ext>
            </a:extLst>
          </p:cNvPr>
          <p:cNvGraphicFramePr>
            <a:graphicFrameLocks noGrp="1"/>
          </p:cNvGraphicFramePr>
          <p:nvPr>
            <p:ph idx="1"/>
          </p:nvPr>
        </p:nvGraphicFramePr>
        <p:xfrm>
          <a:off x="4515633" y="303591"/>
          <a:ext cx="7240043"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1140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B21EF3F-35FC-4581-9D62-86E0DCC3F60C}"/>
              </a:ext>
            </a:extLst>
          </p:cNvPr>
          <p:cNvSpPr>
            <a:spLocks noGrp="1"/>
          </p:cNvSpPr>
          <p:nvPr>
            <p:ph type="title"/>
          </p:nvPr>
        </p:nvSpPr>
        <p:spPr>
          <a:xfrm>
            <a:off x="130629" y="159841"/>
            <a:ext cx="11795899" cy="899651"/>
          </a:xfrm>
          <a:solidFill>
            <a:schemeClr val="bg1"/>
          </a:solidFill>
        </p:spPr>
        <p:txBody>
          <a:bodyPr>
            <a:noAutofit/>
          </a:bodyPr>
          <a:lstStyle/>
          <a:p>
            <a:pPr algn="ctr"/>
            <a:r>
              <a:rPr lang="en-US" sz="5000" b="1" dirty="0"/>
              <a:t>HPC 2021: KEY AREAS OF FOCUS</a:t>
            </a:r>
          </a:p>
        </p:txBody>
      </p:sp>
      <p:sp>
        <p:nvSpPr>
          <p:cNvPr id="2" name="Rectangle 1">
            <a:extLst>
              <a:ext uri="{FF2B5EF4-FFF2-40B4-BE49-F238E27FC236}">
                <a16:creationId xmlns:a16="http://schemas.microsoft.com/office/drawing/2014/main" id="{8BAFB236-FABA-42A0-901F-B31198E4B1B2}"/>
              </a:ext>
            </a:extLst>
          </p:cNvPr>
          <p:cNvSpPr/>
          <p:nvPr/>
        </p:nvSpPr>
        <p:spPr>
          <a:xfrm>
            <a:off x="602442" y="1286292"/>
            <a:ext cx="11324086" cy="757130"/>
          </a:xfrm>
          <a:prstGeom prst="rect">
            <a:avLst/>
          </a:prstGeom>
        </p:spPr>
        <p:txBody>
          <a:bodyPr wrap="square">
            <a:spAutoFit/>
          </a:bodyPr>
          <a:lstStyle/>
          <a:p>
            <a:pPr defTabSz="914400">
              <a:lnSpc>
                <a:spcPct val="90000"/>
              </a:lnSpc>
              <a:spcBef>
                <a:spcPts val="1800"/>
              </a:spcBef>
              <a:spcAft>
                <a:spcPts val="1200"/>
              </a:spcAft>
              <a:buSzPts val="2000"/>
            </a:pPr>
            <a:r>
              <a:rPr lang="en-US" sz="2400" dirty="0">
                <a:solidFill>
                  <a:schemeClr val="tx1">
                    <a:tint val="75000"/>
                  </a:schemeClr>
                </a:solidFill>
              </a:rPr>
              <a:t>3. Ensure </a:t>
            </a:r>
            <a:r>
              <a:rPr lang="en-US" sz="2400" b="1" dirty="0">
                <a:solidFill>
                  <a:schemeClr val="tx1">
                    <a:tint val="75000"/>
                  </a:schemeClr>
                </a:solidFill>
              </a:rPr>
              <a:t>visibility</a:t>
            </a:r>
            <a:r>
              <a:rPr lang="en-US" sz="2400" dirty="0">
                <a:solidFill>
                  <a:schemeClr val="tx1">
                    <a:tint val="75000"/>
                  </a:schemeClr>
                </a:solidFill>
              </a:rPr>
              <a:t> </a:t>
            </a:r>
            <a:r>
              <a:rPr lang="en-US" sz="2400" b="1" dirty="0">
                <a:solidFill>
                  <a:schemeClr val="tx1">
                    <a:tint val="75000"/>
                  </a:schemeClr>
                </a:solidFill>
              </a:rPr>
              <a:t>of </a:t>
            </a:r>
            <a:r>
              <a:rPr lang="en-US" sz="2400" b="1" dirty="0" err="1">
                <a:solidFill>
                  <a:schemeClr val="tx1">
                    <a:tint val="75000"/>
                  </a:schemeClr>
                </a:solidFill>
              </a:rPr>
              <a:t>AoRs</a:t>
            </a:r>
            <a:r>
              <a:rPr lang="en-US" sz="2400" b="1" dirty="0">
                <a:solidFill>
                  <a:schemeClr val="tx1">
                    <a:tint val="75000"/>
                  </a:schemeClr>
                </a:solidFill>
              </a:rPr>
              <a:t> specific analysis and priorities </a:t>
            </a:r>
            <a:r>
              <a:rPr lang="en-US" sz="2400" dirty="0">
                <a:solidFill>
                  <a:schemeClr val="tx1">
                    <a:tint val="75000"/>
                  </a:schemeClr>
                </a:solidFill>
              </a:rPr>
              <a:t>(and enhanced visibility / consideration of other key areas of protection)</a:t>
            </a:r>
          </a:p>
        </p:txBody>
      </p:sp>
      <p:pic>
        <p:nvPicPr>
          <p:cNvPr id="3" name="Picture 2">
            <a:extLst>
              <a:ext uri="{FF2B5EF4-FFF2-40B4-BE49-F238E27FC236}">
                <a16:creationId xmlns:a16="http://schemas.microsoft.com/office/drawing/2014/main" id="{594ED335-41A3-4727-A61A-EF05CAC1C5F5}"/>
              </a:ext>
            </a:extLst>
          </p:cNvPr>
          <p:cNvPicPr>
            <a:picLocks noChangeAspect="1"/>
          </p:cNvPicPr>
          <p:nvPr/>
        </p:nvPicPr>
        <p:blipFill>
          <a:blip r:embed="rId3"/>
          <a:stretch>
            <a:fillRect/>
          </a:stretch>
        </p:blipFill>
        <p:spPr>
          <a:xfrm>
            <a:off x="688941" y="2125700"/>
            <a:ext cx="3522600" cy="4645801"/>
          </a:xfrm>
          <a:prstGeom prst="rect">
            <a:avLst/>
          </a:prstGeom>
        </p:spPr>
      </p:pic>
      <p:pic>
        <p:nvPicPr>
          <p:cNvPr id="6" name="Picture 5">
            <a:extLst>
              <a:ext uri="{FF2B5EF4-FFF2-40B4-BE49-F238E27FC236}">
                <a16:creationId xmlns:a16="http://schemas.microsoft.com/office/drawing/2014/main" id="{30B0F3A3-EC32-43C5-9550-D9A2A9A5EFA9}"/>
              </a:ext>
            </a:extLst>
          </p:cNvPr>
          <p:cNvPicPr>
            <a:picLocks noChangeAspect="1"/>
          </p:cNvPicPr>
          <p:nvPr/>
        </p:nvPicPr>
        <p:blipFill>
          <a:blip r:embed="rId4"/>
          <a:stretch>
            <a:fillRect/>
          </a:stretch>
        </p:blipFill>
        <p:spPr>
          <a:xfrm>
            <a:off x="5821405" y="2125700"/>
            <a:ext cx="3267675" cy="4495001"/>
          </a:xfrm>
          <a:prstGeom prst="rect">
            <a:avLst/>
          </a:prstGeom>
        </p:spPr>
      </p:pic>
    </p:spTree>
    <p:extLst>
      <p:ext uri="{BB962C8B-B14F-4D97-AF65-F5344CB8AC3E}">
        <p14:creationId xmlns:p14="http://schemas.microsoft.com/office/powerpoint/2010/main" val="667960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B21EF3F-35FC-4581-9D62-86E0DCC3F60C}"/>
              </a:ext>
            </a:extLst>
          </p:cNvPr>
          <p:cNvSpPr>
            <a:spLocks noGrp="1"/>
          </p:cNvSpPr>
          <p:nvPr>
            <p:ph type="title"/>
          </p:nvPr>
        </p:nvSpPr>
        <p:spPr>
          <a:xfrm>
            <a:off x="130629" y="159841"/>
            <a:ext cx="11795899" cy="899651"/>
          </a:xfrm>
          <a:solidFill>
            <a:schemeClr val="bg1"/>
          </a:solidFill>
        </p:spPr>
        <p:txBody>
          <a:bodyPr>
            <a:noAutofit/>
          </a:bodyPr>
          <a:lstStyle/>
          <a:p>
            <a:pPr algn="ctr"/>
            <a:r>
              <a:rPr lang="en-US" sz="5000" b="1" dirty="0"/>
              <a:t>HPC 2021: KEY AREAS OF FOCUS</a:t>
            </a:r>
          </a:p>
        </p:txBody>
      </p:sp>
      <p:sp>
        <p:nvSpPr>
          <p:cNvPr id="2" name="Rectangle 1">
            <a:extLst>
              <a:ext uri="{FF2B5EF4-FFF2-40B4-BE49-F238E27FC236}">
                <a16:creationId xmlns:a16="http://schemas.microsoft.com/office/drawing/2014/main" id="{8BAFB236-FABA-42A0-901F-B31198E4B1B2}"/>
              </a:ext>
            </a:extLst>
          </p:cNvPr>
          <p:cNvSpPr/>
          <p:nvPr/>
        </p:nvSpPr>
        <p:spPr>
          <a:xfrm>
            <a:off x="602442" y="1286292"/>
            <a:ext cx="11324086" cy="424732"/>
          </a:xfrm>
          <a:prstGeom prst="rect">
            <a:avLst/>
          </a:prstGeom>
        </p:spPr>
        <p:txBody>
          <a:bodyPr wrap="square">
            <a:spAutoFit/>
          </a:bodyPr>
          <a:lstStyle/>
          <a:p>
            <a:pPr defTabSz="914400">
              <a:lnSpc>
                <a:spcPct val="90000"/>
              </a:lnSpc>
              <a:spcBef>
                <a:spcPts val="1800"/>
              </a:spcBef>
              <a:spcAft>
                <a:spcPts val="1200"/>
              </a:spcAft>
              <a:buSzPts val="2000"/>
            </a:pPr>
            <a:r>
              <a:rPr lang="en-US" sz="2400" dirty="0">
                <a:solidFill>
                  <a:schemeClr val="tx1">
                    <a:tint val="75000"/>
                  </a:schemeClr>
                </a:solidFill>
              </a:rPr>
              <a:t>4. Harmonized approach for </a:t>
            </a:r>
            <a:r>
              <a:rPr lang="en-US" sz="2400" b="1" dirty="0">
                <a:solidFill>
                  <a:schemeClr val="tx1">
                    <a:tint val="75000"/>
                  </a:schemeClr>
                </a:solidFill>
              </a:rPr>
              <a:t>set-up and management of HPC Tools</a:t>
            </a:r>
          </a:p>
        </p:txBody>
      </p:sp>
      <p:sp>
        <p:nvSpPr>
          <p:cNvPr id="4" name="Rectangle 3">
            <a:extLst>
              <a:ext uri="{FF2B5EF4-FFF2-40B4-BE49-F238E27FC236}">
                <a16:creationId xmlns:a16="http://schemas.microsoft.com/office/drawing/2014/main" id="{0386F51A-3F69-4D01-8415-FED97AF74201}"/>
              </a:ext>
            </a:extLst>
          </p:cNvPr>
          <p:cNvSpPr/>
          <p:nvPr/>
        </p:nvSpPr>
        <p:spPr>
          <a:xfrm>
            <a:off x="967359" y="1962538"/>
            <a:ext cx="10295436" cy="4339650"/>
          </a:xfrm>
          <a:prstGeom prst="rect">
            <a:avLst/>
          </a:prstGeom>
          <a:ln>
            <a:solidFill>
              <a:srgbClr val="00AEEF"/>
            </a:solidFill>
          </a:ln>
        </p:spPr>
        <p:txBody>
          <a:bodyPr wrap="square">
            <a:spAutoFit/>
          </a:bodyPr>
          <a:lstStyle/>
          <a:p>
            <a:pPr defTabSz="914400">
              <a:lnSpc>
                <a:spcPct val="90000"/>
              </a:lnSpc>
              <a:spcBef>
                <a:spcPts val="1800"/>
              </a:spcBef>
              <a:spcAft>
                <a:spcPts val="1200"/>
              </a:spcAft>
            </a:pPr>
            <a:r>
              <a:rPr lang="en-US" sz="2000" b="1" dirty="0">
                <a:solidFill>
                  <a:srgbClr val="00AEEF"/>
                </a:solidFill>
              </a:rPr>
              <a:t>RPM</a:t>
            </a:r>
          </a:p>
          <a:p>
            <a:pPr marL="457200" indent="-457200" defTabSz="914400">
              <a:lnSpc>
                <a:spcPct val="90000"/>
              </a:lnSpc>
              <a:spcBef>
                <a:spcPts val="1800"/>
              </a:spcBef>
              <a:spcAft>
                <a:spcPts val="1200"/>
              </a:spcAft>
              <a:buFont typeface="Wingdings" panose="05000000000000000000" pitchFamily="2" charset="2"/>
              <a:buChar char="ü"/>
            </a:pPr>
            <a:r>
              <a:rPr lang="en-US" sz="2000" dirty="0">
                <a:solidFill>
                  <a:schemeClr val="tx1">
                    <a:tint val="75000"/>
                  </a:schemeClr>
                </a:solidFill>
              </a:rPr>
              <a:t>For each HRP, </a:t>
            </a:r>
            <a:r>
              <a:rPr lang="en-US" sz="2000" b="1" dirty="0">
                <a:solidFill>
                  <a:schemeClr val="tx1">
                    <a:tint val="75000"/>
                  </a:schemeClr>
                </a:solidFill>
              </a:rPr>
              <a:t>one field cluster/coordination entity </a:t>
            </a:r>
            <a:r>
              <a:rPr lang="en-US" sz="2000" dirty="0">
                <a:solidFill>
                  <a:schemeClr val="tx1">
                    <a:tint val="75000"/>
                  </a:schemeClr>
                </a:solidFill>
              </a:rPr>
              <a:t>to be defined in RPM called “Protection”. All activities or indicators will be defined within one framework under that coordination entity.</a:t>
            </a:r>
          </a:p>
          <a:p>
            <a:pPr marL="457200" indent="-457200" defTabSz="914400">
              <a:lnSpc>
                <a:spcPct val="90000"/>
              </a:lnSpc>
              <a:spcBef>
                <a:spcPts val="1800"/>
              </a:spcBef>
              <a:spcAft>
                <a:spcPts val="1200"/>
              </a:spcAft>
              <a:buFont typeface="Wingdings" panose="05000000000000000000" pitchFamily="2" charset="2"/>
              <a:buChar char="ü"/>
            </a:pPr>
            <a:r>
              <a:rPr lang="en-US" sz="2000" dirty="0">
                <a:solidFill>
                  <a:schemeClr val="tx1">
                    <a:tint val="75000"/>
                  </a:schemeClr>
                </a:solidFill>
              </a:rPr>
              <a:t>This single field cluster will be associated in RPM </a:t>
            </a:r>
            <a:r>
              <a:rPr lang="en-US" sz="2000" b="1" dirty="0">
                <a:solidFill>
                  <a:schemeClr val="tx1">
                    <a:tint val="75000"/>
                  </a:schemeClr>
                </a:solidFill>
              </a:rPr>
              <a:t>with multiple ‘global sectors’</a:t>
            </a:r>
            <a:r>
              <a:rPr lang="en-US" sz="2000" dirty="0">
                <a:solidFill>
                  <a:schemeClr val="tx1">
                    <a:tint val="75000"/>
                  </a:schemeClr>
                </a:solidFill>
              </a:rPr>
              <a:t>, as relevant and appropriate for that plan (with the following exact labels). These sectors/sub-sectors are used for reporting purposes only, not for coordination.</a:t>
            </a:r>
          </a:p>
          <a:p>
            <a:pPr lvl="2" defTabSz="914400">
              <a:lnSpc>
                <a:spcPct val="90000"/>
              </a:lnSpc>
            </a:pPr>
            <a:r>
              <a:rPr lang="en-US" sz="2000" dirty="0">
                <a:solidFill>
                  <a:schemeClr val="tx1">
                    <a:tint val="75000"/>
                  </a:schemeClr>
                </a:solidFill>
              </a:rPr>
              <a:t>o	Protection</a:t>
            </a:r>
          </a:p>
          <a:p>
            <a:pPr lvl="2" defTabSz="914400">
              <a:lnSpc>
                <a:spcPct val="90000"/>
              </a:lnSpc>
            </a:pPr>
            <a:r>
              <a:rPr lang="en-US" sz="2000" dirty="0">
                <a:solidFill>
                  <a:schemeClr val="tx1">
                    <a:tint val="75000"/>
                  </a:schemeClr>
                </a:solidFill>
              </a:rPr>
              <a:t>o	Protection – Child Protection AoR</a:t>
            </a:r>
          </a:p>
          <a:p>
            <a:pPr lvl="2" defTabSz="914400">
              <a:lnSpc>
                <a:spcPct val="90000"/>
              </a:lnSpc>
            </a:pPr>
            <a:r>
              <a:rPr lang="en-US" sz="2000" dirty="0">
                <a:solidFill>
                  <a:schemeClr val="tx1">
                    <a:tint val="75000"/>
                  </a:schemeClr>
                </a:solidFill>
              </a:rPr>
              <a:t>o	Protection – GBV AoR</a:t>
            </a:r>
          </a:p>
          <a:p>
            <a:pPr lvl="2" defTabSz="914400">
              <a:lnSpc>
                <a:spcPct val="90000"/>
              </a:lnSpc>
            </a:pPr>
            <a:r>
              <a:rPr lang="en-US" sz="2000" dirty="0">
                <a:solidFill>
                  <a:schemeClr val="tx1">
                    <a:tint val="75000"/>
                  </a:schemeClr>
                </a:solidFill>
              </a:rPr>
              <a:t>o	Protection – MA AoR</a:t>
            </a:r>
          </a:p>
          <a:p>
            <a:pPr lvl="2" defTabSz="914400">
              <a:lnSpc>
                <a:spcPct val="90000"/>
              </a:lnSpc>
            </a:pPr>
            <a:r>
              <a:rPr lang="en-US" sz="2000" dirty="0">
                <a:solidFill>
                  <a:schemeClr val="tx1">
                    <a:tint val="75000"/>
                  </a:schemeClr>
                </a:solidFill>
              </a:rPr>
              <a:t>o	Protection – HLP AoR</a:t>
            </a:r>
          </a:p>
        </p:txBody>
      </p:sp>
    </p:spTree>
    <p:extLst>
      <p:ext uri="{BB962C8B-B14F-4D97-AF65-F5344CB8AC3E}">
        <p14:creationId xmlns:p14="http://schemas.microsoft.com/office/powerpoint/2010/main" val="641839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B21EF3F-35FC-4581-9D62-86E0DCC3F60C}"/>
              </a:ext>
            </a:extLst>
          </p:cNvPr>
          <p:cNvSpPr>
            <a:spLocks noGrp="1"/>
          </p:cNvSpPr>
          <p:nvPr>
            <p:ph type="title"/>
          </p:nvPr>
        </p:nvSpPr>
        <p:spPr>
          <a:xfrm>
            <a:off x="130629" y="159841"/>
            <a:ext cx="11795899" cy="899651"/>
          </a:xfrm>
          <a:solidFill>
            <a:schemeClr val="bg1"/>
          </a:solidFill>
        </p:spPr>
        <p:txBody>
          <a:bodyPr>
            <a:noAutofit/>
          </a:bodyPr>
          <a:lstStyle/>
          <a:p>
            <a:pPr algn="ctr"/>
            <a:endParaRPr lang="en-US" sz="5000" b="1" dirty="0"/>
          </a:p>
        </p:txBody>
      </p:sp>
      <p:sp>
        <p:nvSpPr>
          <p:cNvPr id="6" name="Rectangle 5">
            <a:extLst>
              <a:ext uri="{FF2B5EF4-FFF2-40B4-BE49-F238E27FC236}">
                <a16:creationId xmlns:a16="http://schemas.microsoft.com/office/drawing/2014/main" id="{D21646FE-B1E5-451A-9BBB-245DC8B0DAC9}"/>
              </a:ext>
            </a:extLst>
          </p:cNvPr>
          <p:cNvSpPr/>
          <p:nvPr/>
        </p:nvSpPr>
        <p:spPr>
          <a:xfrm>
            <a:off x="446314" y="1298654"/>
            <a:ext cx="11324086" cy="3185487"/>
          </a:xfrm>
          <a:prstGeom prst="rect">
            <a:avLst/>
          </a:prstGeom>
          <a:ln>
            <a:solidFill>
              <a:srgbClr val="00AEEF"/>
            </a:solidFill>
          </a:ln>
        </p:spPr>
        <p:txBody>
          <a:bodyPr wrap="square">
            <a:spAutoFit/>
          </a:bodyPr>
          <a:lstStyle/>
          <a:p>
            <a:pPr defTabSz="914400">
              <a:lnSpc>
                <a:spcPct val="90000"/>
              </a:lnSpc>
              <a:spcBef>
                <a:spcPts val="1800"/>
              </a:spcBef>
              <a:spcAft>
                <a:spcPts val="1200"/>
              </a:spcAft>
            </a:pPr>
            <a:r>
              <a:rPr lang="en-US" sz="2000" b="1" dirty="0">
                <a:solidFill>
                  <a:srgbClr val="00AEEF"/>
                </a:solidFill>
              </a:rPr>
              <a:t>Projects Module</a:t>
            </a:r>
          </a:p>
          <a:p>
            <a:pPr marL="457200" indent="-457200" defTabSz="914400">
              <a:lnSpc>
                <a:spcPct val="90000"/>
              </a:lnSpc>
              <a:spcBef>
                <a:spcPts val="1800"/>
              </a:spcBef>
              <a:spcAft>
                <a:spcPts val="1200"/>
              </a:spcAft>
              <a:buFont typeface="Wingdings" panose="05000000000000000000" pitchFamily="2" charset="2"/>
              <a:buChar char="ü"/>
            </a:pPr>
            <a:r>
              <a:rPr lang="en-US" sz="2000" dirty="0">
                <a:solidFill>
                  <a:schemeClr val="tx1">
                    <a:tint val="75000"/>
                  </a:schemeClr>
                </a:solidFill>
              </a:rPr>
              <a:t>In Projects Module, project owners should submit their projects to a single field cluster. The financial requirements for each project will be divided in percentages adding up to 100% across the sectors/sub-sectors mentioned above. </a:t>
            </a:r>
          </a:p>
          <a:p>
            <a:pPr marL="457200" indent="-457200" defTabSz="914400">
              <a:lnSpc>
                <a:spcPct val="90000"/>
              </a:lnSpc>
              <a:spcBef>
                <a:spcPts val="1800"/>
              </a:spcBef>
              <a:spcAft>
                <a:spcPts val="1200"/>
              </a:spcAft>
              <a:buFont typeface="Wingdings" panose="05000000000000000000" pitchFamily="2" charset="2"/>
              <a:buChar char="ü"/>
            </a:pPr>
            <a:r>
              <a:rPr lang="en-US" sz="2000" dirty="0">
                <a:solidFill>
                  <a:schemeClr val="tx1">
                    <a:tint val="75000"/>
                  </a:schemeClr>
                </a:solidFill>
              </a:rPr>
              <a:t>For subsequent reporting, projects can be filtered or grouped by ‘field cluster’ which will show all projects together, or by ‘global sector’ which will show each separately.</a:t>
            </a:r>
          </a:p>
          <a:p>
            <a:pPr marL="457200" indent="-457200" defTabSz="914400">
              <a:lnSpc>
                <a:spcPct val="90000"/>
              </a:lnSpc>
              <a:spcBef>
                <a:spcPts val="1800"/>
              </a:spcBef>
              <a:spcAft>
                <a:spcPts val="1200"/>
              </a:spcAft>
              <a:buFont typeface="Wingdings" panose="05000000000000000000" pitchFamily="2" charset="2"/>
              <a:buChar char="ü"/>
            </a:pPr>
            <a:r>
              <a:rPr lang="en-US" sz="2000" dirty="0">
                <a:solidFill>
                  <a:schemeClr val="tx1">
                    <a:tint val="75000"/>
                  </a:schemeClr>
                </a:solidFill>
              </a:rPr>
              <a:t>Allow harmonized set-up for both project and activity-based costing</a:t>
            </a:r>
          </a:p>
        </p:txBody>
      </p:sp>
    </p:spTree>
    <p:extLst>
      <p:ext uri="{BB962C8B-B14F-4D97-AF65-F5344CB8AC3E}">
        <p14:creationId xmlns:p14="http://schemas.microsoft.com/office/powerpoint/2010/main" val="2182575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B21EF3F-35FC-4581-9D62-86E0DCC3F60C}"/>
              </a:ext>
            </a:extLst>
          </p:cNvPr>
          <p:cNvSpPr>
            <a:spLocks noGrp="1"/>
          </p:cNvSpPr>
          <p:nvPr>
            <p:ph type="title"/>
          </p:nvPr>
        </p:nvSpPr>
        <p:spPr>
          <a:xfrm>
            <a:off x="130629" y="159841"/>
            <a:ext cx="11795899" cy="899651"/>
          </a:xfrm>
          <a:solidFill>
            <a:schemeClr val="bg1"/>
          </a:solidFill>
        </p:spPr>
        <p:txBody>
          <a:bodyPr>
            <a:noAutofit/>
          </a:bodyPr>
          <a:lstStyle/>
          <a:p>
            <a:pPr algn="ctr"/>
            <a:r>
              <a:rPr lang="en-US" sz="5000" b="1" dirty="0"/>
              <a:t>HPC 2021: KEY AREAS OF FOCUS</a:t>
            </a:r>
          </a:p>
        </p:txBody>
      </p:sp>
      <p:sp>
        <p:nvSpPr>
          <p:cNvPr id="2" name="Rectangle 1">
            <a:extLst>
              <a:ext uri="{FF2B5EF4-FFF2-40B4-BE49-F238E27FC236}">
                <a16:creationId xmlns:a16="http://schemas.microsoft.com/office/drawing/2014/main" id="{8BAFB236-FABA-42A0-901F-B31198E4B1B2}"/>
              </a:ext>
            </a:extLst>
          </p:cNvPr>
          <p:cNvSpPr/>
          <p:nvPr/>
        </p:nvSpPr>
        <p:spPr>
          <a:xfrm>
            <a:off x="602442" y="1397505"/>
            <a:ext cx="11324086" cy="2576090"/>
          </a:xfrm>
          <a:prstGeom prst="rect">
            <a:avLst/>
          </a:prstGeom>
        </p:spPr>
        <p:txBody>
          <a:bodyPr wrap="square">
            <a:spAutoFit/>
          </a:bodyPr>
          <a:lstStyle/>
          <a:p>
            <a:pPr defTabSz="914400">
              <a:lnSpc>
                <a:spcPct val="90000"/>
              </a:lnSpc>
              <a:spcBef>
                <a:spcPts val="1800"/>
              </a:spcBef>
              <a:spcAft>
                <a:spcPts val="1200"/>
              </a:spcAft>
              <a:buSzPts val="2000"/>
            </a:pPr>
            <a:r>
              <a:rPr lang="en-US" sz="2400" dirty="0">
                <a:solidFill>
                  <a:schemeClr val="tx1">
                    <a:tint val="75000"/>
                  </a:schemeClr>
                </a:solidFill>
              </a:rPr>
              <a:t>5. Comprensive </a:t>
            </a:r>
            <a:r>
              <a:rPr lang="en-US" sz="2400" b="1" dirty="0">
                <a:solidFill>
                  <a:schemeClr val="tx1">
                    <a:tint val="75000"/>
                  </a:schemeClr>
                </a:solidFill>
              </a:rPr>
              <a:t>response planning </a:t>
            </a:r>
          </a:p>
          <a:p>
            <a:pPr marL="342900" indent="-342900" defTabSz="914400">
              <a:lnSpc>
                <a:spcPct val="90000"/>
              </a:lnSpc>
              <a:spcBef>
                <a:spcPts val="1800"/>
              </a:spcBef>
              <a:spcAft>
                <a:spcPts val="1200"/>
              </a:spcAft>
              <a:buSzPts val="2000"/>
              <a:buFont typeface="Wingdings" panose="05000000000000000000" pitchFamily="2" charset="2"/>
              <a:buChar char="Ø"/>
            </a:pPr>
            <a:r>
              <a:rPr lang="en-US" sz="2400" dirty="0">
                <a:solidFill>
                  <a:schemeClr val="tx1">
                    <a:tint val="75000"/>
                  </a:schemeClr>
                </a:solidFill>
              </a:rPr>
              <a:t>Enhance and harmonized our results framework and response monitoring systems</a:t>
            </a:r>
          </a:p>
          <a:p>
            <a:pPr marL="342900" indent="-342900" defTabSz="914400">
              <a:lnSpc>
                <a:spcPct val="90000"/>
              </a:lnSpc>
              <a:spcBef>
                <a:spcPts val="1800"/>
              </a:spcBef>
              <a:spcAft>
                <a:spcPts val="1200"/>
              </a:spcAft>
              <a:buSzPts val="2000"/>
              <a:buFont typeface="Wingdings" panose="05000000000000000000" pitchFamily="2" charset="2"/>
              <a:buChar char="Ø"/>
            </a:pPr>
            <a:r>
              <a:rPr lang="en-US" sz="2400" dirty="0">
                <a:solidFill>
                  <a:schemeClr val="tx1">
                    <a:tint val="75000"/>
                  </a:schemeClr>
                </a:solidFill>
              </a:rPr>
              <a:t>Targets and financial requirements</a:t>
            </a:r>
          </a:p>
          <a:p>
            <a:pPr marL="342900" indent="-342900" defTabSz="914400">
              <a:lnSpc>
                <a:spcPct val="90000"/>
              </a:lnSpc>
              <a:spcBef>
                <a:spcPts val="1800"/>
              </a:spcBef>
              <a:spcAft>
                <a:spcPts val="1200"/>
              </a:spcAft>
              <a:buSzPts val="2000"/>
              <a:buFont typeface="Wingdings" panose="05000000000000000000" pitchFamily="2" charset="2"/>
              <a:buChar char="Ø"/>
            </a:pPr>
            <a:r>
              <a:rPr lang="en-US" sz="2400" dirty="0">
                <a:solidFill>
                  <a:schemeClr val="tx1">
                    <a:tint val="75000"/>
                  </a:schemeClr>
                </a:solidFill>
              </a:rPr>
              <a:t>Greater focus on integrated programming and protection mainstreaming</a:t>
            </a:r>
          </a:p>
        </p:txBody>
      </p:sp>
    </p:spTree>
    <p:extLst>
      <p:ext uri="{BB962C8B-B14F-4D97-AF65-F5344CB8AC3E}">
        <p14:creationId xmlns:p14="http://schemas.microsoft.com/office/powerpoint/2010/main" val="472431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B21EF3F-35FC-4581-9D62-86E0DCC3F60C}"/>
              </a:ext>
            </a:extLst>
          </p:cNvPr>
          <p:cNvSpPr>
            <a:spLocks noGrp="1"/>
          </p:cNvSpPr>
          <p:nvPr>
            <p:ph type="title"/>
          </p:nvPr>
        </p:nvSpPr>
        <p:spPr>
          <a:xfrm>
            <a:off x="172999" y="221628"/>
            <a:ext cx="12025382" cy="1434177"/>
          </a:xfrm>
          <a:solidFill>
            <a:schemeClr val="bg1"/>
          </a:solidFill>
        </p:spPr>
        <p:txBody>
          <a:bodyPr>
            <a:noAutofit/>
          </a:bodyPr>
          <a:lstStyle/>
          <a:p>
            <a:pPr algn="ctr"/>
            <a:r>
              <a:rPr lang="en-US" sz="5000" b="1" dirty="0"/>
              <a:t>HPC 2021: EXPECTED INTER-AGENCY GUIDANCE</a:t>
            </a:r>
          </a:p>
        </p:txBody>
      </p:sp>
      <p:sp>
        <p:nvSpPr>
          <p:cNvPr id="2" name="Rectangle 1">
            <a:extLst>
              <a:ext uri="{FF2B5EF4-FFF2-40B4-BE49-F238E27FC236}">
                <a16:creationId xmlns:a16="http://schemas.microsoft.com/office/drawing/2014/main" id="{8BAFB236-FABA-42A0-901F-B31198E4B1B2}"/>
              </a:ext>
            </a:extLst>
          </p:cNvPr>
          <p:cNvSpPr/>
          <p:nvPr/>
        </p:nvSpPr>
        <p:spPr>
          <a:xfrm>
            <a:off x="433957" y="2077133"/>
            <a:ext cx="11324086" cy="4342727"/>
          </a:xfrm>
          <a:prstGeom prst="rect">
            <a:avLst/>
          </a:prstGeom>
        </p:spPr>
        <p:txBody>
          <a:bodyPr wrap="square">
            <a:spAutoFit/>
          </a:bodyPr>
          <a:lstStyle/>
          <a:p>
            <a:pPr marL="457200" indent="-457200" defTabSz="914400">
              <a:lnSpc>
                <a:spcPct val="90000"/>
              </a:lnSpc>
              <a:spcBef>
                <a:spcPts val="1800"/>
              </a:spcBef>
              <a:spcAft>
                <a:spcPts val="1200"/>
              </a:spcAft>
              <a:buFont typeface="Wingdings" panose="05000000000000000000" pitchFamily="2" charset="2"/>
              <a:buChar char="ü"/>
            </a:pPr>
            <a:r>
              <a:rPr lang="en-US" sz="2400" dirty="0">
                <a:solidFill>
                  <a:schemeClr val="tx1">
                    <a:tint val="75000"/>
                  </a:schemeClr>
                </a:solidFill>
              </a:rPr>
              <a:t>Updated HPC Step-by-Step Guidance, Templates and Timeline </a:t>
            </a:r>
            <a:r>
              <a:rPr lang="en-US" sz="2400" dirty="0">
                <a:solidFill>
                  <a:srgbClr val="00AEEF"/>
                </a:solidFill>
              </a:rPr>
              <a:t>(mid-July)</a:t>
            </a:r>
          </a:p>
          <a:p>
            <a:pPr marL="457200" indent="-457200" defTabSz="914400">
              <a:lnSpc>
                <a:spcPct val="90000"/>
              </a:lnSpc>
              <a:spcBef>
                <a:spcPts val="1800"/>
              </a:spcBef>
              <a:spcAft>
                <a:spcPts val="1200"/>
              </a:spcAft>
              <a:buFont typeface="Wingdings" panose="05000000000000000000" pitchFamily="2" charset="2"/>
              <a:buChar char="ü"/>
            </a:pPr>
            <a:r>
              <a:rPr lang="en-US" sz="2400" dirty="0">
                <a:solidFill>
                  <a:schemeClr val="tx1">
                    <a:tint val="75000"/>
                  </a:schemeClr>
                </a:solidFill>
              </a:rPr>
              <a:t>Accompanying guidance on inter-sectoral analysis (JIAF), Risks analysis and projections; Prioritization, Response Analysis and Targeting; Monitoring</a:t>
            </a:r>
            <a:r>
              <a:rPr lang="en-US" sz="2400" dirty="0">
                <a:solidFill>
                  <a:srgbClr val="00AEEF"/>
                </a:solidFill>
              </a:rPr>
              <a:t> (mid-July)</a:t>
            </a:r>
            <a:endParaRPr lang="en-US" sz="2400" dirty="0">
              <a:solidFill>
                <a:schemeClr val="tx1">
                  <a:tint val="75000"/>
                </a:schemeClr>
              </a:solidFill>
            </a:endParaRPr>
          </a:p>
          <a:p>
            <a:pPr marL="457200" indent="-457200" defTabSz="914400">
              <a:lnSpc>
                <a:spcPct val="90000"/>
              </a:lnSpc>
              <a:spcBef>
                <a:spcPts val="1800"/>
              </a:spcBef>
              <a:spcAft>
                <a:spcPts val="1200"/>
              </a:spcAft>
              <a:buFont typeface="Wingdings" panose="05000000000000000000" pitchFamily="2" charset="2"/>
              <a:buChar char="ü"/>
            </a:pPr>
            <a:r>
              <a:rPr lang="en-US" sz="2400" dirty="0">
                <a:solidFill>
                  <a:schemeClr val="tx1">
                    <a:tint val="75000"/>
                  </a:schemeClr>
                </a:solidFill>
              </a:rPr>
              <a:t>Additional guidance on costing methodologies, HPC Tools Management </a:t>
            </a:r>
            <a:r>
              <a:rPr lang="en-US" sz="2400" dirty="0">
                <a:solidFill>
                  <a:srgbClr val="00AEEF"/>
                </a:solidFill>
              </a:rPr>
              <a:t>(TBC)</a:t>
            </a:r>
          </a:p>
          <a:p>
            <a:pPr marL="457200" indent="-457200" defTabSz="914400">
              <a:lnSpc>
                <a:spcPct val="90000"/>
              </a:lnSpc>
              <a:spcBef>
                <a:spcPts val="1800"/>
              </a:spcBef>
              <a:spcAft>
                <a:spcPts val="1200"/>
              </a:spcAft>
              <a:buFont typeface="Wingdings" panose="05000000000000000000" pitchFamily="2" charset="2"/>
              <a:buChar char="ü"/>
            </a:pPr>
            <a:r>
              <a:rPr lang="en-US" sz="2400" dirty="0">
                <a:solidFill>
                  <a:schemeClr val="tx1">
                    <a:tint val="75000"/>
                  </a:schemeClr>
                </a:solidFill>
              </a:rPr>
              <a:t>Tailored trainings </a:t>
            </a:r>
            <a:r>
              <a:rPr lang="en-US" sz="2400" dirty="0">
                <a:solidFill>
                  <a:srgbClr val="00AEEF"/>
                </a:solidFill>
              </a:rPr>
              <a:t>(TBC)</a:t>
            </a:r>
            <a:endParaRPr lang="en-US" sz="2400" dirty="0">
              <a:solidFill>
                <a:schemeClr val="tx1">
                  <a:tint val="75000"/>
                </a:schemeClr>
              </a:solidFill>
            </a:endParaRPr>
          </a:p>
          <a:p>
            <a:pPr marL="457200" indent="-457200" defTabSz="914400">
              <a:lnSpc>
                <a:spcPct val="90000"/>
              </a:lnSpc>
              <a:spcBef>
                <a:spcPts val="1800"/>
              </a:spcBef>
              <a:spcAft>
                <a:spcPts val="1200"/>
              </a:spcAft>
              <a:buFont typeface="Wingdings" panose="05000000000000000000" pitchFamily="2" charset="2"/>
              <a:buChar char="ü"/>
            </a:pPr>
            <a:endParaRPr lang="en-US" sz="2400" dirty="0">
              <a:solidFill>
                <a:schemeClr val="tx1">
                  <a:tint val="75000"/>
                </a:schemeClr>
              </a:solidFill>
            </a:endParaRPr>
          </a:p>
          <a:p>
            <a:pPr marL="457200" indent="-457200" defTabSz="914400">
              <a:lnSpc>
                <a:spcPct val="90000"/>
              </a:lnSpc>
              <a:spcBef>
                <a:spcPts val="1800"/>
              </a:spcBef>
              <a:spcAft>
                <a:spcPts val="1200"/>
              </a:spcAft>
              <a:buFont typeface="Wingdings" panose="05000000000000000000" pitchFamily="2" charset="2"/>
              <a:buChar char="ü"/>
            </a:pPr>
            <a:endParaRPr lang="en-US" sz="2400" dirty="0">
              <a:solidFill>
                <a:schemeClr val="tx1">
                  <a:tint val="75000"/>
                </a:schemeClr>
              </a:solidFill>
            </a:endParaRPr>
          </a:p>
        </p:txBody>
      </p:sp>
    </p:spTree>
    <p:extLst>
      <p:ext uri="{BB962C8B-B14F-4D97-AF65-F5344CB8AC3E}">
        <p14:creationId xmlns:p14="http://schemas.microsoft.com/office/powerpoint/2010/main" val="3488903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B21EF3F-35FC-4581-9D62-86E0DCC3F60C}"/>
              </a:ext>
            </a:extLst>
          </p:cNvPr>
          <p:cNvSpPr>
            <a:spLocks noGrp="1"/>
          </p:cNvSpPr>
          <p:nvPr>
            <p:ph type="title"/>
          </p:nvPr>
        </p:nvSpPr>
        <p:spPr>
          <a:xfrm>
            <a:off x="130629" y="221628"/>
            <a:ext cx="11795899" cy="899651"/>
          </a:xfrm>
          <a:solidFill>
            <a:schemeClr val="bg1"/>
          </a:solidFill>
        </p:spPr>
        <p:txBody>
          <a:bodyPr>
            <a:noAutofit/>
          </a:bodyPr>
          <a:lstStyle/>
          <a:p>
            <a:pPr algn="ctr"/>
            <a:r>
              <a:rPr lang="en-US" sz="5000" b="1" dirty="0"/>
              <a:t>HPC 2021: GUIDANCE FROM GPC</a:t>
            </a:r>
          </a:p>
        </p:txBody>
      </p:sp>
      <p:sp>
        <p:nvSpPr>
          <p:cNvPr id="2" name="Rectangle 1">
            <a:extLst>
              <a:ext uri="{FF2B5EF4-FFF2-40B4-BE49-F238E27FC236}">
                <a16:creationId xmlns:a16="http://schemas.microsoft.com/office/drawing/2014/main" id="{8BAFB236-FABA-42A0-901F-B31198E4B1B2}"/>
              </a:ext>
            </a:extLst>
          </p:cNvPr>
          <p:cNvSpPr/>
          <p:nvPr/>
        </p:nvSpPr>
        <p:spPr>
          <a:xfrm>
            <a:off x="433957" y="1360438"/>
            <a:ext cx="11324086" cy="4622804"/>
          </a:xfrm>
          <a:prstGeom prst="rect">
            <a:avLst/>
          </a:prstGeom>
        </p:spPr>
        <p:txBody>
          <a:bodyPr wrap="square">
            <a:spAutoFit/>
          </a:bodyPr>
          <a:lstStyle/>
          <a:p>
            <a:pPr marL="457200" indent="-457200" defTabSz="914400">
              <a:lnSpc>
                <a:spcPct val="90000"/>
              </a:lnSpc>
              <a:spcBef>
                <a:spcPts val="1800"/>
              </a:spcBef>
              <a:spcAft>
                <a:spcPts val="1200"/>
              </a:spcAft>
              <a:buFont typeface="Wingdings" panose="05000000000000000000" pitchFamily="2" charset="2"/>
              <a:buChar char="ü"/>
            </a:pPr>
            <a:r>
              <a:rPr lang="en-US" sz="2400" b="1" dirty="0">
                <a:solidFill>
                  <a:schemeClr val="tx1">
                    <a:tint val="75000"/>
                  </a:schemeClr>
                </a:solidFill>
              </a:rPr>
              <a:t>Sectoral guidance for HNOs</a:t>
            </a:r>
            <a:r>
              <a:rPr lang="en-US" sz="2400" dirty="0">
                <a:solidFill>
                  <a:schemeClr val="tx1">
                    <a:tint val="75000"/>
                  </a:schemeClr>
                </a:solidFill>
              </a:rPr>
              <a:t>: concrete recommendations for inter-sectoral and sectoral analysis (context-based analysis for identification of affected areas/groups, severity analysis and </a:t>
            </a:r>
            <a:r>
              <a:rPr lang="en-US" sz="2400" dirty="0" err="1">
                <a:solidFill>
                  <a:schemeClr val="tx1">
                    <a:tint val="75000"/>
                  </a:schemeClr>
                </a:solidFill>
              </a:rPr>
              <a:t>PiN</a:t>
            </a:r>
            <a:r>
              <a:rPr lang="en-US" sz="2400" dirty="0">
                <a:solidFill>
                  <a:schemeClr val="tx1">
                    <a:tint val="75000"/>
                  </a:schemeClr>
                </a:solidFill>
              </a:rPr>
              <a:t> calculations) </a:t>
            </a:r>
            <a:r>
              <a:rPr lang="en-US" sz="2400" dirty="0">
                <a:solidFill>
                  <a:srgbClr val="00AEEF"/>
                </a:solidFill>
              </a:rPr>
              <a:t>(end-July)</a:t>
            </a:r>
            <a:endParaRPr lang="en-US" sz="2400" dirty="0">
              <a:solidFill>
                <a:schemeClr val="tx1">
                  <a:tint val="75000"/>
                </a:schemeClr>
              </a:solidFill>
            </a:endParaRPr>
          </a:p>
          <a:p>
            <a:pPr marL="457200" indent="-457200" defTabSz="914400">
              <a:lnSpc>
                <a:spcPct val="90000"/>
              </a:lnSpc>
              <a:spcBef>
                <a:spcPts val="1800"/>
              </a:spcBef>
              <a:spcAft>
                <a:spcPts val="1200"/>
              </a:spcAft>
              <a:buFont typeface="Wingdings" panose="05000000000000000000" pitchFamily="2" charset="2"/>
              <a:buChar char="ü"/>
            </a:pPr>
            <a:r>
              <a:rPr lang="en-US" sz="2400" b="1" dirty="0">
                <a:solidFill>
                  <a:schemeClr val="tx1">
                    <a:tint val="75000"/>
                  </a:schemeClr>
                </a:solidFill>
              </a:rPr>
              <a:t>Sectoral Guidance for HRPs</a:t>
            </a:r>
            <a:r>
              <a:rPr lang="en-US" sz="2400" dirty="0">
                <a:solidFill>
                  <a:schemeClr val="tx1">
                    <a:tint val="75000"/>
                  </a:schemeClr>
                </a:solidFill>
              </a:rPr>
              <a:t>: key recommendations and specific guidance on targeting, prioritization, costing, response frameworks and projects management </a:t>
            </a:r>
            <a:r>
              <a:rPr lang="en-US" sz="2400" dirty="0">
                <a:solidFill>
                  <a:srgbClr val="00AEEF"/>
                </a:solidFill>
              </a:rPr>
              <a:t>(end-August)</a:t>
            </a:r>
            <a:endParaRPr lang="en-US" sz="2400" dirty="0">
              <a:solidFill>
                <a:schemeClr val="tx1">
                  <a:tint val="75000"/>
                </a:schemeClr>
              </a:solidFill>
            </a:endParaRPr>
          </a:p>
          <a:p>
            <a:pPr marL="457200" indent="-457200" defTabSz="914400">
              <a:lnSpc>
                <a:spcPct val="90000"/>
              </a:lnSpc>
              <a:spcBef>
                <a:spcPts val="1800"/>
              </a:spcBef>
              <a:spcAft>
                <a:spcPts val="1200"/>
              </a:spcAft>
              <a:buFont typeface="Wingdings" panose="05000000000000000000" pitchFamily="2" charset="2"/>
              <a:buChar char="ü"/>
            </a:pPr>
            <a:r>
              <a:rPr lang="en-US" sz="2400" b="1" dirty="0">
                <a:solidFill>
                  <a:schemeClr val="tx1">
                    <a:tint val="75000"/>
                  </a:schemeClr>
                </a:solidFill>
              </a:rPr>
              <a:t>Additional technical webinars</a:t>
            </a:r>
            <a:r>
              <a:rPr lang="en-US" sz="2400" dirty="0">
                <a:solidFill>
                  <a:schemeClr val="tx1">
                    <a:tint val="75000"/>
                  </a:schemeClr>
                </a:solidFill>
              </a:rPr>
              <a:t> </a:t>
            </a:r>
            <a:r>
              <a:rPr lang="en-US" sz="2400" dirty="0">
                <a:solidFill>
                  <a:srgbClr val="00AEEF"/>
                </a:solidFill>
              </a:rPr>
              <a:t>(September + possibility of dedicated thematic webinars)</a:t>
            </a:r>
            <a:endParaRPr lang="en-US" sz="2400" dirty="0">
              <a:solidFill>
                <a:schemeClr val="tx1">
                  <a:tint val="75000"/>
                </a:schemeClr>
              </a:solidFill>
            </a:endParaRPr>
          </a:p>
          <a:p>
            <a:pPr marL="457200" indent="-457200" defTabSz="914400">
              <a:lnSpc>
                <a:spcPct val="90000"/>
              </a:lnSpc>
              <a:spcBef>
                <a:spcPts val="1800"/>
              </a:spcBef>
              <a:spcAft>
                <a:spcPts val="1200"/>
              </a:spcAft>
              <a:buFont typeface="Wingdings" panose="05000000000000000000" pitchFamily="2" charset="2"/>
              <a:buChar char="ü"/>
            </a:pPr>
            <a:r>
              <a:rPr lang="en-US" sz="2400" b="1" dirty="0">
                <a:solidFill>
                  <a:schemeClr val="tx1">
                    <a:tint val="75000"/>
                  </a:schemeClr>
                </a:solidFill>
              </a:rPr>
              <a:t>Dedicated remote and field support</a:t>
            </a:r>
            <a:endParaRPr lang="en-US" sz="2400" dirty="0">
              <a:solidFill>
                <a:schemeClr val="tx1">
                  <a:tint val="75000"/>
                </a:schemeClr>
              </a:solidFill>
            </a:endParaRPr>
          </a:p>
          <a:p>
            <a:pPr marL="457200" indent="-457200" defTabSz="914400">
              <a:lnSpc>
                <a:spcPct val="90000"/>
              </a:lnSpc>
              <a:spcBef>
                <a:spcPts val="1800"/>
              </a:spcBef>
              <a:spcAft>
                <a:spcPts val="1200"/>
              </a:spcAft>
              <a:buFont typeface="Wingdings" panose="05000000000000000000" pitchFamily="2" charset="2"/>
              <a:buChar char="ü"/>
            </a:pPr>
            <a:endParaRPr lang="en-US" sz="2400" dirty="0">
              <a:solidFill>
                <a:schemeClr val="tx1">
                  <a:tint val="75000"/>
                </a:schemeClr>
              </a:solidFill>
            </a:endParaRPr>
          </a:p>
        </p:txBody>
      </p:sp>
    </p:spTree>
    <p:extLst>
      <p:ext uri="{BB962C8B-B14F-4D97-AF65-F5344CB8AC3E}">
        <p14:creationId xmlns:p14="http://schemas.microsoft.com/office/powerpoint/2010/main" val="2497862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0629" y="147484"/>
            <a:ext cx="11795899" cy="899651"/>
          </a:xfrm>
          <a:solidFill>
            <a:schemeClr val="bg1"/>
          </a:solidFill>
        </p:spPr>
        <p:txBody>
          <a:bodyPr>
            <a:noAutofit/>
          </a:bodyPr>
          <a:lstStyle/>
          <a:p>
            <a:pPr algn="ctr"/>
            <a:r>
              <a:rPr lang="en-US" sz="5000" b="1" dirty="0"/>
              <a:t>DISCUSSION</a:t>
            </a:r>
          </a:p>
        </p:txBody>
      </p:sp>
      <p:sp>
        <p:nvSpPr>
          <p:cNvPr id="3" name="Rectangle 2">
            <a:extLst>
              <a:ext uri="{FF2B5EF4-FFF2-40B4-BE49-F238E27FC236}">
                <a16:creationId xmlns:a16="http://schemas.microsoft.com/office/drawing/2014/main" id="{9AD25244-4FC2-4584-84C2-2CD579CD9D48}"/>
              </a:ext>
            </a:extLst>
          </p:cNvPr>
          <p:cNvSpPr/>
          <p:nvPr/>
        </p:nvSpPr>
        <p:spPr>
          <a:xfrm>
            <a:off x="433957" y="1360438"/>
            <a:ext cx="11324086" cy="2908489"/>
          </a:xfrm>
          <a:prstGeom prst="rect">
            <a:avLst/>
          </a:prstGeom>
        </p:spPr>
        <p:txBody>
          <a:bodyPr wrap="square">
            <a:spAutoFit/>
          </a:bodyPr>
          <a:lstStyle/>
          <a:p>
            <a:pPr marL="457200" indent="-457200" defTabSz="914400">
              <a:lnSpc>
                <a:spcPct val="90000"/>
              </a:lnSpc>
              <a:spcBef>
                <a:spcPts val="1800"/>
              </a:spcBef>
              <a:spcAft>
                <a:spcPts val="1200"/>
              </a:spcAft>
              <a:buFont typeface="Wingdings" panose="05000000000000000000" pitchFamily="2" charset="2"/>
              <a:buChar char="ü"/>
            </a:pPr>
            <a:r>
              <a:rPr lang="en-US" sz="2400" dirty="0">
                <a:solidFill>
                  <a:schemeClr val="tx1">
                    <a:tint val="75000"/>
                  </a:schemeClr>
                </a:solidFill>
              </a:rPr>
              <a:t>Questions on the process / expected changes?</a:t>
            </a:r>
          </a:p>
          <a:p>
            <a:pPr marL="457200" indent="-457200" defTabSz="914400">
              <a:lnSpc>
                <a:spcPct val="90000"/>
              </a:lnSpc>
              <a:spcBef>
                <a:spcPts val="1800"/>
              </a:spcBef>
              <a:spcAft>
                <a:spcPts val="1200"/>
              </a:spcAft>
              <a:buFont typeface="Wingdings" panose="05000000000000000000" pitchFamily="2" charset="2"/>
              <a:buChar char="ü"/>
            </a:pPr>
            <a:r>
              <a:rPr lang="en-US" sz="2400" dirty="0">
                <a:solidFill>
                  <a:schemeClr val="tx1">
                    <a:tint val="75000"/>
                  </a:schemeClr>
                </a:solidFill>
              </a:rPr>
              <a:t>Additional challenges / areas that need focus and guidance / support from global team?</a:t>
            </a:r>
          </a:p>
          <a:p>
            <a:pPr marL="457200" indent="-457200" defTabSz="914400">
              <a:lnSpc>
                <a:spcPct val="90000"/>
              </a:lnSpc>
              <a:spcBef>
                <a:spcPts val="1800"/>
              </a:spcBef>
              <a:spcAft>
                <a:spcPts val="1200"/>
              </a:spcAft>
              <a:buFont typeface="Wingdings" panose="05000000000000000000" pitchFamily="2" charset="2"/>
              <a:buChar char="ü"/>
            </a:pPr>
            <a:r>
              <a:rPr lang="en-US" sz="2400" dirty="0">
                <a:solidFill>
                  <a:schemeClr val="tx1">
                    <a:tint val="75000"/>
                  </a:schemeClr>
                </a:solidFill>
              </a:rPr>
              <a:t>Good practices / lessons learn to highlight?</a:t>
            </a:r>
          </a:p>
          <a:p>
            <a:pPr defTabSz="914400">
              <a:lnSpc>
                <a:spcPct val="90000"/>
              </a:lnSpc>
              <a:spcBef>
                <a:spcPts val="1800"/>
              </a:spcBef>
              <a:spcAft>
                <a:spcPts val="1200"/>
              </a:spcAft>
            </a:pPr>
            <a:endParaRPr lang="en-US" sz="2400" dirty="0">
              <a:solidFill>
                <a:schemeClr val="tx1">
                  <a:tint val="75000"/>
                </a:schemeClr>
              </a:solidFill>
            </a:endParaRPr>
          </a:p>
        </p:txBody>
      </p:sp>
    </p:spTree>
    <p:extLst>
      <p:ext uri="{BB962C8B-B14F-4D97-AF65-F5344CB8AC3E}">
        <p14:creationId xmlns:p14="http://schemas.microsoft.com/office/powerpoint/2010/main" val="2855528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0629" y="271847"/>
            <a:ext cx="11795899" cy="5931243"/>
          </a:xfrm>
          <a:solidFill>
            <a:schemeClr val="bg1"/>
          </a:solidFill>
        </p:spPr>
        <p:txBody>
          <a:bodyPr anchor="ctr">
            <a:noAutofit/>
          </a:bodyPr>
          <a:lstStyle/>
          <a:p>
            <a:pPr algn="ctr"/>
            <a:r>
              <a:rPr lang="en-US" b="1" dirty="0">
                <a:solidFill>
                  <a:srgbClr val="00AEEF"/>
                </a:solidFill>
              </a:rPr>
              <a:t>3. HNO GUIDANCE:</a:t>
            </a:r>
            <a:br>
              <a:rPr lang="en-US" b="1" dirty="0">
                <a:solidFill>
                  <a:srgbClr val="00AEEF"/>
                </a:solidFill>
              </a:rPr>
            </a:br>
            <a:br>
              <a:rPr lang="en-US" b="1" dirty="0">
                <a:solidFill>
                  <a:srgbClr val="00AEEF"/>
                </a:solidFill>
              </a:rPr>
            </a:br>
            <a:r>
              <a:rPr lang="en-US" sz="4000" b="1" i="1" dirty="0">
                <a:solidFill>
                  <a:srgbClr val="00AEEF"/>
                </a:solidFill>
              </a:rPr>
              <a:t>KEY ELEMENTS AND APPROACH FOR INTER-SECTORAL AND SECTORAL GUIDANCE</a:t>
            </a:r>
          </a:p>
        </p:txBody>
      </p:sp>
    </p:spTree>
    <p:extLst>
      <p:ext uri="{BB962C8B-B14F-4D97-AF65-F5344CB8AC3E}">
        <p14:creationId xmlns:p14="http://schemas.microsoft.com/office/powerpoint/2010/main" val="2496309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6263" y="1486366"/>
            <a:ext cx="10969072" cy="4617872"/>
          </a:xfrm>
        </p:spPr>
        <p:txBody>
          <a:bodyPr>
            <a:noAutofit/>
          </a:bodyPr>
          <a:lstStyle/>
          <a:p>
            <a:pPr marL="457200" lvl="0" indent="-457200">
              <a:spcBef>
                <a:spcPts val="1800"/>
              </a:spcBef>
              <a:spcAft>
                <a:spcPts val="1200"/>
              </a:spcAft>
              <a:buFont typeface="Wingdings" panose="05000000000000000000" pitchFamily="2" charset="2"/>
              <a:buChar char="ü"/>
            </a:pPr>
            <a:r>
              <a:rPr lang="en-US" dirty="0"/>
              <a:t>Common understanding of </a:t>
            </a:r>
            <a:r>
              <a:rPr lang="en-US" b="1" dirty="0"/>
              <a:t>key elements and approach for 2021 HPC</a:t>
            </a:r>
            <a:r>
              <a:rPr lang="en-US" dirty="0"/>
              <a:t>, to have an effective and harmonized planning cycle. </a:t>
            </a:r>
          </a:p>
          <a:p>
            <a:pPr marL="457200" lvl="0" indent="-457200">
              <a:spcBef>
                <a:spcPts val="1800"/>
              </a:spcBef>
              <a:spcAft>
                <a:spcPts val="1200"/>
              </a:spcAft>
              <a:buFont typeface="Wingdings" panose="05000000000000000000" pitchFamily="2" charset="2"/>
              <a:buChar char="ü"/>
            </a:pPr>
            <a:r>
              <a:rPr lang="en-US" dirty="0"/>
              <a:t>Present and discuss key elements and proposed </a:t>
            </a:r>
            <a:r>
              <a:rPr lang="en-US" b="1" dirty="0"/>
              <a:t>approach for inter-sectoral and sectoral analysis </a:t>
            </a:r>
            <a:r>
              <a:rPr lang="en-US" dirty="0"/>
              <a:t>feeding into HNOs.</a:t>
            </a:r>
          </a:p>
          <a:p>
            <a:pPr marL="457200" lvl="0" indent="-457200">
              <a:spcBef>
                <a:spcPts val="1800"/>
              </a:spcBef>
              <a:spcAft>
                <a:spcPts val="1200"/>
              </a:spcAft>
              <a:buFont typeface="Wingdings" panose="05000000000000000000" pitchFamily="2" charset="2"/>
              <a:buChar char="ü"/>
            </a:pPr>
            <a:r>
              <a:rPr lang="en-US" dirty="0"/>
              <a:t>Obtain </a:t>
            </a:r>
            <a:r>
              <a:rPr lang="en-US" b="1" dirty="0"/>
              <a:t>feedback from field colleagues </a:t>
            </a:r>
            <a:r>
              <a:rPr lang="en-US" dirty="0"/>
              <a:t>to inform finalization of global guidance and tools for HPC.</a:t>
            </a:r>
          </a:p>
          <a:p>
            <a:pPr marL="457200" lvl="0" indent="-457200">
              <a:spcBef>
                <a:spcPts val="1800"/>
              </a:spcBef>
              <a:spcAft>
                <a:spcPts val="1200"/>
              </a:spcAft>
              <a:buFont typeface="Wingdings" panose="05000000000000000000" pitchFamily="2" charset="2"/>
              <a:buChar char="ü"/>
            </a:pPr>
            <a:r>
              <a:rPr lang="en-US" dirty="0"/>
              <a:t>Outline </a:t>
            </a:r>
            <a:r>
              <a:rPr lang="en-US" b="1" dirty="0"/>
              <a:t>support and resources </a:t>
            </a:r>
            <a:r>
              <a:rPr lang="en-US" dirty="0"/>
              <a:t>that will be available from global team for 2021 HPC.</a:t>
            </a:r>
          </a:p>
        </p:txBody>
      </p:sp>
      <p:sp>
        <p:nvSpPr>
          <p:cNvPr id="4" name="Title 3"/>
          <p:cNvSpPr>
            <a:spLocks noGrp="1"/>
          </p:cNvSpPr>
          <p:nvPr>
            <p:ph type="title"/>
          </p:nvPr>
        </p:nvSpPr>
        <p:spPr>
          <a:xfrm>
            <a:off x="130629" y="196912"/>
            <a:ext cx="11795899" cy="899651"/>
          </a:xfrm>
          <a:solidFill>
            <a:schemeClr val="bg1"/>
          </a:solidFill>
        </p:spPr>
        <p:txBody>
          <a:bodyPr>
            <a:noAutofit/>
          </a:bodyPr>
          <a:lstStyle/>
          <a:p>
            <a:pPr algn="ctr"/>
            <a:r>
              <a:rPr lang="en-US" sz="5000" b="1" dirty="0"/>
              <a:t>OBJECTIVE &amp; EXPECTED OUTPUTS</a:t>
            </a:r>
          </a:p>
        </p:txBody>
      </p:sp>
    </p:spTree>
    <p:extLst>
      <p:ext uri="{BB962C8B-B14F-4D97-AF65-F5344CB8AC3E}">
        <p14:creationId xmlns:p14="http://schemas.microsoft.com/office/powerpoint/2010/main" val="4209355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92C4857-3709-42C3-8A48-98E1EC50CF86}"/>
              </a:ext>
            </a:extLst>
          </p:cNvPr>
          <p:cNvSpPr>
            <a:spLocks noGrp="1"/>
          </p:cNvSpPr>
          <p:nvPr>
            <p:ph type="body" idx="1"/>
          </p:nvPr>
        </p:nvSpPr>
        <p:spPr>
          <a:xfrm>
            <a:off x="4984161" y="1606379"/>
            <a:ext cx="6653773" cy="4978341"/>
          </a:xfrm>
        </p:spPr>
        <p:txBody>
          <a:bodyPr>
            <a:noAutofit/>
          </a:bodyPr>
          <a:lstStyle/>
          <a:p>
            <a:pPr marL="914400" lvl="1" indent="-457200">
              <a:spcAft>
                <a:spcPts val="1200"/>
              </a:spcAft>
              <a:buFont typeface="Wingdings" panose="05000000000000000000" pitchFamily="2" charset="2"/>
              <a:buChar char="ü"/>
            </a:pPr>
            <a:r>
              <a:rPr lang="en-US" dirty="0"/>
              <a:t>Protection analysis fully integrated in </a:t>
            </a:r>
            <a:r>
              <a:rPr lang="en-US" b="1" dirty="0"/>
              <a:t>context-shocks-impact analysis </a:t>
            </a:r>
            <a:r>
              <a:rPr lang="en-US" dirty="0"/>
              <a:t>to identify affected areas and groups</a:t>
            </a:r>
          </a:p>
          <a:p>
            <a:pPr marL="914400" lvl="1" indent="-457200">
              <a:spcAft>
                <a:spcPts val="1200"/>
              </a:spcAft>
              <a:buFont typeface="Wingdings" panose="05000000000000000000" pitchFamily="2" charset="2"/>
              <a:buChar char="ü"/>
            </a:pPr>
            <a:r>
              <a:rPr lang="en-US" dirty="0"/>
              <a:t>Protection indicators integrated </a:t>
            </a:r>
            <a:r>
              <a:rPr lang="en-US" b="1" dirty="0"/>
              <a:t>in all HC pillars </a:t>
            </a:r>
            <a:r>
              <a:rPr lang="en-US" dirty="0"/>
              <a:t>for intersectoral severity needs analysis and PIN calculations</a:t>
            </a:r>
          </a:p>
          <a:p>
            <a:pPr marL="914400" lvl="1" indent="-457200">
              <a:spcAft>
                <a:spcPts val="1200"/>
              </a:spcAft>
              <a:buFont typeface="Wingdings" panose="05000000000000000000" pitchFamily="2" charset="2"/>
              <a:buChar char="ü"/>
            </a:pPr>
            <a:r>
              <a:rPr lang="en-US" dirty="0"/>
              <a:t>Simplified approach for aggregation: </a:t>
            </a:r>
            <a:r>
              <a:rPr lang="en-US" b="1" dirty="0"/>
              <a:t>a single intersectoral PIN (not by sub-pillar)</a:t>
            </a:r>
          </a:p>
          <a:p>
            <a:pPr marL="914400" lvl="1" indent="-457200">
              <a:spcAft>
                <a:spcPts val="1200"/>
              </a:spcAft>
              <a:buFont typeface="Wingdings" panose="05000000000000000000" pitchFamily="2" charset="2"/>
              <a:buChar char="ü"/>
            </a:pPr>
            <a:r>
              <a:rPr lang="en-US" dirty="0"/>
              <a:t>Specific considerations for </a:t>
            </a:r>
            <a:r>
              <a:rPr lang="en-US" b="1" dirty="0"/>
              <a:t>data-limited scenarios </a:t>
            </a:r>
            <a:r>
              <a:rPr lang="en-US" dirty="0"/>
              <a:t>(secondary data, proxy indicators)</a:t>
            </a:r>
          </a:p>
          <a:p>
            <a:pPr marL="914400" lvl="1" indent="-457200">
              <a:spcAft>
                <a:spcPts val="1200"/>
              </a:spcAft>
              <a:buFont typeface="Wingdings" panose="05000000000000000000" pitchFamily="2" charset="2"/>
              <a:buChar char="ü"/>
            </a:pPr>
            <a:r>
              <a:rPr lang="en-US" dirty="0"/>
              <a:t>Integration of risk analysis (to be further developed in August)</a:t>
            </a:r>
          </a:p>
        </p:txBody>
      </p:sp>
      <p:sp>
        <p:nvSpPr>
          <p:cNvPr id="5" name="Title 3">
            <a:extLst>
              <a:ext uri="{FF2B5EF4-FFF2-40B4-BE49-F238E27FC236}">
                <a16:creationId xmlns:a16="http://schemas.microsoft.com/office/drawing/2014/main" id="{5CD3189D-9BAC-4D9A-AA1F-D62794EEF45B}"/>
              </a:ext>
            </a:extLst>
          </p:cNvPr>
          <p:cNvSpPr>
            <a:spLocks noGrp="1"/>
          </p:cNvSpPr>
          <p:nvPr>
            <p:ph type="title"/>
          </p:nvPr>
        </p:nvSpPr>
        <p:spPr>
          <a:xfrm>
            <a:off x="130629" y="147484"/>
            <a:ext cx="11795899" cy="899651"/>
          </a:xfrm>
          <a:solidFill>
            <a:schemeClr val="bg1"/>
          </a:solidFill>
        </p:spPr>
        <p:txBody>
          <a:bodyPr>
            <a:noAutofit/>
          </a:bodyPr>
          <a:lstStyle/>
          <a:p>
            <a:pPr algn="ctr"/>
            <a:r>
              <a:rPr lang="en-US" sz="5000" b="1" dirty="0"/>
              <a:t>1) INTER-SECTORAL ANALYSIS</a:t>
            </a:r>
          </a:p>
        </p:txBody>
      </p:sp>
      <p:pic>
        <p:nvPicPr>
          <p:cNvPr id="7" name="Picture 6" descr="A screenshot of a social media post&#10;&#10;Description automatically generated">
            <a:extLst>
              <a:ext uri="{FF2B5EF4-FFF2-40B4-BE49-F238E27FC236}">
                <a16:creationId xmlns:a16="http://schemas.microsoft.com/office/drawing/2014/main" id="{35190EBB-2F9F-4041-9834-9F46C06DD6BC}"/>
              </a:ext>
            </a:extLst>
          </p:cNvPr>
          <p:cNvPicPr>
            <a:picLocks noChangeAspect="1"/>
          </p:cNvPicPr>
          <p:nvPr/>
        </p:nvPicPr>
        <p:blipFill rotWithShape="1">
          <a:blip r:embed="rId3"/>
          <a:srcRect l="33548" t="20501" r="38387" b="15842"/>
          <a:stretch/>
        </p:blipFill>
        <p:spPr>
          <a:xfrm>
            <a:off x="517522" y="1158348"/>
            <a:ext cx="4252187" cy="5425204"/>
          </a:xfrm>
          <a:prstGeom prst="rect">
            <a:avLst/>
          </a:prstGeom>
        </p:spPr>
      </p:pic>
    </p:spTree>
    <p:extLst>
      <p:ext uri="{BB962C8B-B14F-4D97-AF65-F5344CB8AC3E}">
        <p14:creationId xmlns:p14="http://schemas.microsoft.com/office/powerpoint/2010/main" val="968000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5050" y="1495193"/>
            <a:ext cx="10969072" cy="5036570"/>
          </a:xfrm>
        </p:spPr>
        <p:txBody>
          <a:bodyPr>
            <a:noAutofit/>
          </a:bodyPr>
          <a:lstStyle/>
          <a:p>
            <a:pPr marL="457200" lvl="0" indent="-457200">
              <a:spcAft>
                <a:spcPts val="1200"/>
              </a:spcAft>
              <a:buFont typeface="Arial" panose="020B0604020202020204" pitchFamily="34" charset="0"/>
              <a:buChar char="•"/>
            </a:pPr>
            <a:r>
              <a:rPr lang="en-US" sz="3000" dirty="0"/>
              <a:t>Joint consolidation and analysis of context, shocks and impact information and indicators, with a strong focus on protection risks/ violations, as a main step in the JIAF aiming at </a:t>
            </a:r>
            <a:r>
              <a:rPr lang="en-US" sz="3000" b="1" dirty="0"/>
              <a:t>establishing the scope of the analysis</a:t>
            </a:r>
            <a:endParaRPr lang="en-US" sz="3000" dirty="0"/>
          </a:p>
          <a:p>
            <a:pPr marL="457200" lvl="0" indent="-457200">
              <a:spcAft>
                <a:spcPts val="1200"/>
              </a:spcAft>
              <a:buFont typeface="Arial" panose="020B0604020202020204" pitchFamily="34" charset="0"/>
              <a:buChar char="•"/>
            </a:pPr>
            <a:r>
              <a:rPr lang="en-US" sz="3000" dirty="0"/>
              <a:t>Key outputs: </a:t>
            </a:r>
          </a:p>
          <a:p>
            <a:pPr marL="914400" lvl="1" indent="-457200">
              <a:spcAft>
                <a:spcPts val="1200"/>
              </a:spcAft>
              <a:buFont typeface="Wingdings" panose="05000000000000000000" pitchFamily="2" charset="2"/>
              <a:buChar char="ü"/>
            </a:pPr>
            <a:r>
              <a:rPr lang="en-US" sz="2600" dirty="0"/>
              <a:t>Identification of priority </a:t>
            </a:r>
            <a:r>
              <a:rPr lang="en-US" sz="2600" b="1" dirty="0"/>
              <a:t>affected geographic areas </a:t>
            </a:r>
          </a:p>
          <a:p>
            <a:pPr marL="914400" lvl="1" indent="-457200">
              <a:spcAft>
                <a:spcPts val="1200"/>
              </a:spcAft>
              <a:buFont typeface="Wingdings" panose="05000000000000000000" pitchFamily="2" charset="2"/>
              <a:buChar char="ü"/>
            </a:pPr>
            <a:r>
              <a:rPr lang="en-US" sz="2600" dirty="0"/>
              <a:t>Identification of most </a:t>
            </a:r>
            <a:r>
              <a:rPr lang="en-US" sz="2600" b="1" dirty="0"/>
              <a:t>affected / vulnerable population groups </a:t>
            </a:r>
          </a:p>
          <a:p>
            <a:pPr marL="457200" indent="-457200">
              <a:spcAft>
                <a:spcPts val="1200"/>
              </a:spcAft>
              <a:buFont typeface="Arial" panose="020B0604020202020204" pitchFamily="34" charset="0"/>
              <a:buChar char="•"/>
            </a:pPr>
            <a:endParaRPr lang="en-US" sz="3000" dirty="0"/>
          </a:p>
          <a:p>
            <a:pPr marL="457200" lvl="0" indent="-457200">
              <a:spcAft>
                <a:spcPts val="1200"/>
              </a:spcAft>
              <a:buFont typeface="Arial" panose="020B0604020202020204" pitchFamily="34" charset="0"/>
              <a:buChar char="•"/>
            </a:pPr>
            <a:endParaRPr lang="en-US" sz="3000" dirty="0"/>
          </a:p>
        </p:txBody>
      </p:sp>
      <p:sp>
        <p:nvSpPr>
          <p:cNvPr id="4" name="Title 3"/>
          <p:cNvSpPr>
            <a:spLocks noGrp="1"/>
          </p:cNvSpPr>
          <p:nvPr>
            <p:ph type="title"/>
          </p:nvPr>
        </p:nvSpPr>
        <p:spPr>
          <a:xfrm>
            <a:off x="130629" y="147484"/>
            <a:ext cx="11795899" cy="899651"/>
          </a:xfrm>
          <a:solidFill>
            <a:schemeClr val="bg1"/>
          </a:solidFill>
        </p:spPr>
        <p:txBody>
          <a:bodyPr>
            <a:noAutofit/>
          </a:bodyPr>
          <a:lstStyle/>
          <a:p>
            <a:pPr algn="ctr"/>
            <a:r>
              <a:rPr lang="en-US" sz="5000" b="1" dirty="0"/>
              <a:t>1.1. Setting the scope of the analysis</a:t>
            </a:r>
          </a:p>
        </p:txBody>
      </p:sp>
    </p:spTree>
    <p:extLst>
      <p:ext uri="{BB962C8B-B14F-4D97-AF65-F5344CB8AC3E}">
        <p14:creationId xmlns:p14="http://schemas.microsoft.com/office/powerpoint/2010/main" val="3317778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80BEA7-D7EC-4DE4-8026-8EB6B55ADEBE}"/>
              </a:ext>
            </a:extLst>
          </p:cNvPr>
          <p:cNvPicPr>
            <a:picLocks noChangeAspect="1"/>
          </p:cNvPicPr>
          <p:nvPr/>
        </p:nvPicPr>
        <p:blipFill>
          <a:blip r:embed="rId2"/>
          <a:stretch>
            <a:fillRect/>
          </a:stretch>
        </p:blipFill>
        <p:spPr>
          <a:xfrm>
            <a:off x="498359" y="1663442"/>
            <a:ext cx="4509070" cy="4300864"/>
          </a:xfrm>
          <a:prstGeom prst="rect">
            <a:avLst/>
          </a:prstGeom>
        </p:spPr>
      </p:pic>
      <p:sp>
        <p:nvSpPr>
          <p:cNvPr id="5" name="Title 3">
            <a:extLst>
              <a:ext uri="{FF2B5EF4-FFF2-40B4-BE49-F238E27FC236}">
                <a16:creationId xmlns:a16="http://schemas.microsoft.com/office/drawing/2014/main" id="{A28D24B6-F839-4CF6-BD21-54F92CC3EC48}"/>
              </a:ext>
            </a:extLst>
          </p:cNvPr>
          <p:cNvSpPr>
            <a:spLocks noGrp="1"/>
          </p:cNvSpPr>
          <p:nvPr>
            <p:ph type="title"/>
          </p:nvPr>
        </p:nvSpPr>
        <p:spPr>
          <a:xfrm>
            <a:off x="130629" y="147484"/>
            <a:ext cx="11795899" cy="899651"/>
          </a:xfrm>
          <a:solidFill>
            <a:schemeClr val="bg1"/>
          </a:solidFill>
        </p:spPr>
        <p:txBody>
          <a:bodyPr>
            <a:noAutofit/>
          </a:bodyPr>
          <a:lstStyle/>
          <a:p>
            <a:pPr algn="ctr"/>
            <a:endParaRPr lang="en-US" sz="4000" b="1" dirty="0"/>
          </a:p>
        </p:txBody>
      </p:sp>
      <p:sp>
        <p:nvSpPr>
          <p:cNvPr id="6" name="TextBox 5">
            <a:extLst>
              <a:ext uri="{FF2B5EF4-FFF2-40B4-BE49-F238E27FC236}">
                <a16:creationId xmlns:a16="http://schemas.microsoft.com/office/drawing/2014/main" id="{F0ECB659-9CBB-4B1F-95FD-49CC82DE6C3F}"/>
              </a:ext>
            </a:extLst>
          </p:cNvPr>
          <p:cNvSpPr txBox="1"/>
          <p:nvPr/>
        </p:nvSpPr>
        <p:spPr>
          <a:xfrm>
            <a:off x="849086" y="6085114"/>
            <a:ext cx="3766457" cy="276999"/>
          </a:xfrm>
          <a:prstGeom prst="rect">
            <a:avLst/>
          </a:prstGeom>
          <a:noFill/>
        </p:spPr>
        <p:txBody>
          <a:bodyPr wrap="square" rtlCol="0">
            <a:spAutoFit/>
          </a:bodyPr>
          <a:lstStyle/>
          <a:p>
            <a:r>
              <a:rPr lang="en-US" sz="1200" b="1" dirty="0"/>
              <a:t>Iraq HNO 2020</a:t>
            </a:r>
            <a:endParaRPr lang="LID4096" sz="1200" b="1" dirty="0"/>
          </a:p>
        </p:txBody>
      </p:sp>
      <p:pic>
        <p:nvPicPr>
          <p:cNvPr id="7" name="Picture 6">
            <a:extLst>
              <a:ext uri="{FF2B5EF4-FFF2-40B4-BE49-F238E27FC236}">
                <a16:creationId xmlns:a16="http://schemas.microsoft.com/office/drawing/2014/main" id="{03A11B34-61F6-4DCC-A924-BA097C2EF71A}"/>
              </a:ext>
            </a:extLst>
          </p:cNvPr>
          <p:cNvPicPr>
            <a:picLocks noChangeAspect="1"/>
          </p:cNvPicPr>
          <p:nvPr/>
        </p:nvPicPr>
        <p:blipFill>
          <a:blip r:embed="rId3"/>
          <a:stretch>
            <a:fillRect/>
          </a:stretch>
        </p:blipFill>
        <p:spPr>
          <a:xfrm>
            <a:off x="5358037" y="1663442"/>
            <a:ext cx="6031036" cy="2866357"/>
          </a:xfrm>
          <a:prstGeom prst="rect">
            <a:avLst/>
          </a:prstGeom>
        </p:spPr>
      </p:pic>
      <p:sp>
        <p:nvSpPr>
          <p:cNvPr id="8" name="TextBox 7">
            <a:extLst>
              <a:ext uri="{FF2B5EF4-FFF2-40B4-BE49-F238E27FC236}">
                <a16:creationId xmlns:a16="http://schemas.microsoft.com/office/drawing/2014/main" id="{470C383F-5665-4D1B-B447-54FC0810BA7C}"/>
              </a:ext>
            </a:extLst>
          </p:cNvPr>
          <p:cNvSpPr txBox="1"/>
          <p:nvPr/>
        </p:nvSpPr>
        <p:spPr>
          <a:xfrm>
            <a:off x="5649686" y="4842371"/>
            <a:ext cx="3766457" cy="276999"/>
          </a:xfrm>
          <a:prstGeom prst="rect">
            <a:avLst/>
          </a:prstGeom>
          <a:noFill/>
        </p:spPr>
        <p:txBody>
          <a:bodyPr wrap="square" rtlCol="0">
            <a:spAutoFit/>
          </a:bodyPr>
          <a:lstStyle/>
          <a:p>
            <a:r>
              <a:rPr lang="en-US" sz="1200" b="1" dirty="0"/>
              <a:t>Ukraine  HNO 2020</a:t>
            </a:r>
            <a:endParaRPr lang="LID4096" sz="1200" b="1" dirty="0"/>
          </a:p>
        </p:txBody>
      </p:sp>
    </p:spTree>
    <p:extLst>
      <p:ext uri="{BB962C8B-B14F-4D97-AF65-F5344CB8AC3E}">
        <p14:creationId xmlns:p14="http://schemas.microsoft.com/office/powerpoint/2010/main" val="606593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5050" y="1325728"/>
            <a:ext cx="10969072" cy="5036570"/>
          </a:xfrm>
        </p:spPr>
        <p:txBody>
          <a:bodyPr>
            <a:noAutofit/>
          </a:bodyPr>
          <a:lstStyle/>
          <a:p>
            <a:pPr marL="457200" lvl="0" indent="-457200">
              <a:spcAft>
                <a:spcPts val="1200"/>
              </a:spcAft>
              <a:buFont typeface="Arial" panose="020B0604020202020204" pitchFamily="34" charset="0"/>
              <a:buChar char="•"/>
            </a:pPr>
            <a:r>
              <a:rPr lang="en-US" sz="3000" dirty="0"/>
              <a:t>Ensure </a:t>
            </a:r>
            <a:r>
              <a:rPr lang="en-US" sz="3000" b="1" dirty="0"/>
              <a:t>centrality of protection </a:t>
            </a:r>
            <a:r>
              <a:rPr lang="en-US" sz="3000" dirty="0"/>
              <a:t>and cross-cutting issues informs the IS analysis</a:t>
            </a:r>
          </a:p>
          <a:p>
            <a:pPr marL="457200" lvl="0" indent="-457200">
              <a:spcAft>
                <a:spcPts val="1200"/>
              </a:spcAft>
              <a:buFont typeface="Arial" panose="020B0604020202020204" pitchFamily="34" charset="0"/>
              <a:buChar char="•"/>
            </a:pPr>
            <a:r>
              <a:rPr lang="en-US" sz="3000" dirty="0"/>
              <a:t>Sequential linkage between non-HC and HC Pillars </a:t>
            </a:r>
          </a:p>
          <a:p>
            <a:pPr marL="457200" lvl="0" indent="-457200">
              <a:spcAft>
                <a:spcPts val="1200"/>
              </a:spcAft>
              <a:buFont typeface="Arial" panose="020B0604020202020204" pitchFamily="34" charset="0"/>
              <a:buChar char="•"/>
            </a:pPr>
            <a:r>
              <a:rPr lang="en-US" sz="3000" dirty="0"/>
              <a:t>Provide the </a:t>
            </a:r>
            <a:r>
              <a:rPr lang="en-US" sz="3000" b="1" dirty="0"/>
              <a:t>scope / baseline </a:t>
            </a:r>
            <a:r>
              <a:rPr lang="en-US" sz="3000" dirty="0"/>
              <a:t>for severity analysis and PIN calculations (affected areas / affected groups)</a:t>
            </a:r>
          </a:p>
          <a:p>
            <a:pPr marL="457200" lvl="0" indent="-457200">
              <a:spcAft>
                <a:spcPts val="1200"/>
              </a:spcAft>
              <a:buFont typeface="Arial" panose="020B0604020202020204" pitchFamily="34" charset="0"/>
              <a:buChar char="•"/>
            </a:pPr>
            <a:r>
              <a:rPr lang="en-US" sz="3000" dirty="0"/>
              <a:t>Foster joint analysis / interpretation from the start of the process</a:t>
            </a:r>
          </a:p>
          <a:p>
            <a:pPr marL="457200" lvl="0" indent="-457200">
              <a:spcAft>
                <a:spcPts val="1200"/>
              </a:spcAft>
              <a:buFont typeface="Arial" panose="020B0604020202020204" pitchFamily="34" charset="0"/>
              <a:buChar char="•"/>
            </a:pPr>
            <a:r>
              <a:rPr lang="en-US" sz="3000" dirty="0"/>
              <a:t>Ensure analysis of humanitarian conditions / consequences is linked to key shocks / impacts</a:t>
            </a:r>
          </a:p>
          <a:p>
            <a:pPr marL="457200" lvl="0" indent="-457200">
              <a:spcAft>
                <a:spcPts val="1200"/>
              </a:spcAft>
              <a:buFont typeface="Arial" panose="020B0604020202020204" pitchFamily="34" charset="0"/>
              <a:buChar char="•"/>
            </a:pPr>
            <a:r>
              <a:rPr lang="en-US" sz="3000" dirty="0"/>
              <a:t>Baseline for building linkages with H-D Nexus analysis</a:t>
            </a:r>
          </a:p>
        </p:txBody>
      </p:sp>
      <p:sp>
        <p:nvSpPr>
          <p:cNvPr id="4" name="Title 3"/>
          <p:cNvSpPr>
            <a:spLocks noGrp="1"/>
          </p:cNvSpPr>
          <p:nvPr>
            <p:ph type="title"/>
          </p:nvPr>
        </p:nvSpPr>
        <p:spPr>
          <a:xfrm>
            <a:off x="130629" y="147484"/>
            <a:ext cx="11795899" cy="899651"/>
          </a:xfrm>
          <a:solidFill>
            <a:schemeClr val="bg1"/>
          </a:solidFill>
        </p:spPr>
        <p:txBody>
          <a:bodyPr>
            <a:noAutofit/>
          </a:bodyPr>
          <a:lstStyle/>
          <a:p>
            <a:pPr algn="ctr"/>
            <a:r>
              <a:rPr lang="en-US" sz="5000" b="1" dirty="0"/>
              <a:t>Why?</a:t>
            </a:r>
          </a:p>
        </p:txBody>
      </p:sp>
    </p:spTree>
    <p:extLst>
      <p:ext uri="{BB962C8B-B14F-4D97-AF65-F5344CB8AC3E}">
        <p14:creationId xmlns:p14="http://schemas.microsoft.com/office/powerpoint/2010/main" val="3399446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9764" y="1177443"/>
            <a:ext cx="10969072" cy="5036570"/>
          </a:xfrm>
        </p:spPr>
        <p:txBody>
          <a:bodyPr>
            <a:noAutofit/>
          </a:bodyPr>
          <a:lstStyle/>
          <a:p>
            <a:pPr lvl="0">
              <a:spcAft>
                <a:spcPts val="1200"/>
              </a:spcAft>
            </a:pPr>
            <a:r>
              <a:rPr lang="en-US" sz="3000" b="1" dirty="0">
                <a:solidFill>
                  <a:srgbClr val="00AEEF"/>
                </a:solidFill>
              </a:rPr>
              <a:t>Step 1.  Identify and consolidate available information and indicators.</a:t>
            </a:r>
          </a:p>
          <a:p>
            <a:pPr marL="457200" indent="-457200">
              <a:spcAft>
                <a:spcPts val="1200"/>
              </a:spcAft>
              <a:buFont typeface="Arial" panose="020B0604020202020204" pitchFamily="34" charset="0"/>
              <a:buChar char="•"/>
            </a:pPr>
            <a:r>
              <a:rPr lang="en-US" sz="3000" dirty="0"/>
              <a:t>Indicators for each specific context and aggregate or disaggregate them to the selected geographical unit of analysis.</a:t>
            </a:r>
          </a:p>
          <a:p>
            <a:pPr marL="914400" lvl="1" indent="-457200">
              <a:spcAft>
                <a:spcPts val="1200"/>
              </a:spcAft>
              <a:buFont typeface="Wingdings" panose="05000000000000000000" pitchFamily="2" charset="2"/>
              <a:buChar char="ü"/>
            </a:pPr>
            <a:r>
              <a:rPr lang="en-US" sz="1900" dirty="0"/>
              <a:t>Context or environment in which humanitarian actors operate (policies and legal framework, security profile, socio-cultural and demographics characteristics, </a:t>
            </a:r>
            <a:r>
              <a:rPr lang="en-US" sz="1900" dirty="0" err="1"/>
              <a:t>etc</a:t>
            </a:r>
            <a:r>
              <a:rPr lang="en-US" sz="1900" dirty="0"/>
              <a:t>).</a:t>
            </a:r>
          </a:p>
          <a:p>
            <a:pPr marL="914400" lvl="1" indent="-457200">
              <a:spcAft>
                <a:spcPts val="1200"/>
              </a:spcAft>
              <a:buFont typeface="Wingdings" panose="05000000000000000000" pitchFamily="2" charset="2"/>
              <a:buChar char="ü"/>
            </a:pPr>
            <a:r>
              <a:rPr lang="en-US" sz="1900" dirty="0"/>
              <a:t>Exposure of the population to different shocks and risks which define the humanitarian crisis in the given country (including conflict/violence and human rights violations, natural hazards, disease outbreaks, etc.)</a:t>
            </a:r>
          </a:p>
          <a:p>
            <a:pPr marL="914400" lvl="1" indent="-457200">
              <a:spcAft>
                <a:spcPts val="1200"/>
              </a:spcAft>
              <a:buFont typeface="Wingdings" panose="05000000000000000000" pitchFamily="2" charset="2"/>
              <a:buChar char="ü"/>
            </a:pPr>
            <a:r>
              <a:rPr lang="en-US" sz="1900" dirty="0"/>
              <a:t>Impact of the crisis on affected population (including displacement / mobility), systems and services and humanitarian access.</a:t>
            </a:r>
          </a:p>
          <a:p>
            <a:pPr marL="914400" lvl="1" indent="-457200">
              <a:spcAft>
                <a:spcPts val="1200"/>
              </a:spcAft>
              <a:buFont typeface="Wingdings" panose="05000000000000000000" pitchFamily="2" charset="2"/>
              <a:buChar char="ü"/>
            </a:pPr>
            <a:r>
              <a:rPr lang="en-US" sz="1900" dirty="0"/>
              <a:t>Key vulnerability characteristics (including based on age, gender and disability and other contextually relevant characteristics)</a:t>
            </a:r>
          </a:p>
        </p:txBody>
      </p:sp>
      <p:sp>
        <p:nvSpPr>
          <p:cNvPr id="4" name="Title 3"/>
          <p:cNvSpPr>
            <a:spLocks noGrp="1"/>
          </p:cNvSpPr>
          <p:nvPr>
            <p:ph type="title"/>
          </p:nvPr>
        </p:nvSpPr>
        <p:spPr>
          <a:xfrm>
            <a:off x="130629" y="159841"/>
            <a:ext cx="11795899" cy="899651"/>
          </a:xfrm>
          <a:solidFill>
            <a:schemeClr val="bg1"/>
          </a:solidFill>
        </p:spPr>
        <p:txBody>
          <a:bodyPr>
            <a:noAutofit/>
          </a:bodyPr>
          <a:lstStyle/>
          <a:p>
            <a:pPr algn="ctr"/>
            <a:r>
              <a:rPr lang="en-US" sz="5000" b="1" dirty="0"/>
              <a:t>How?</a:t>
            </a:r>
          </a:p>
        </p:txBody>
      </p:sp>
    </p:spTree>
    <p:extLst>
      <p:ext uri="{BB962C8B-B14F-4D97-AF65-F5344CB8AC3E}">
        <p14:creationId xmlns:p14="http://schemas.microsoft.com/office/powerpoint/2010/main" val="2215614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5050" y="1560508"/>
            <a:ext cx="10969072" cy="5036570"/>
          </a:xfrm>
        </p:spPr>
        <p:txBody>
          <a:bodyPr>
            <a:noAutofit/>
          </a:bodyPr>
          <a:lstStyle/>
          <a:p>
            <a:pPr lvl="0">
              <a:spcAft>
                <a:spcPts val="1200"/>
              </a:spcAft>
            </a:pPr>
            <a:r>
              <a:rPr lang="en-US" sz="3000" b="1" dirty="0">
                <a:solidFill>
                  <a:srgbClr val="00AEEF"/>
                </a:solidFill>
              </a:rPr>
              <a:t>Step 2. Define context-based analysis of indicators. </a:t>
            </a:r>
          </a:p>
          <a:p>
            <a:pPr marL="457200" indent="-457200">
              <a:spcAft>
                <a:spcPts val="1200"/>
              </a:spcAft>
              <a:buFont typeface="Arial" panose="020B0604020202020204" pitchFamily="34" charset="0"/>
              <a:buChar char="•"/>
            </a:pPr>
            <a:r>
              <a:rPr lang="en-US" sz="3000" dirty="0"/>
              <a:t>With the support of the JIAF team and in country IMWG; Clusters and </a:t>
            </a:r>
            <a:r>
              <a:rPr lang="en-US" sz="3000" dirty="0" err="1"/>
              <a:t>AoRs</a:t>
            </a:r>
            <a:r>
              <a:rPr lang="en-US" sz="3000" dirty="0"/>
              <a:t> will decide on analysis of quantitative indicators thanks to their sectoral expertise.</a:t>
            </a:r>
          </a:p>
          <a:p>
            <a:pPr marL="914400" lvl="1" indent="-457200">
              <a:spcAft>
                <a:spcPts val="1200"/>
              </a:spcAft>
              <a:buFont typeface="Wingdings" panose="05000000000000000000" pitchFamily="2" charset="2"/>
              <a:buChar char="ü"/>
            </a:pPr>
            <a:r>
              <a:rPr lang="en-US" sz="1900" dirty="0"/>
              <a:t>Binary</a:t>
            </a:r>
          </a:p>
          <a:p>
            <a:pPr marL="914400" lvl="1" indent="-457200">
              <a:spcAft>
                <a:spcPts val="1200"/>
              </a:spcAft>
              <a:buFont typeface="Wingdings" panose="05000000000000000000" pitchFamily="2" charset="2"/>
              <a:buChar char="ü"/>
            </a:pPr>
            <a:r>
              <a:rPr lang="en-US" sz="1900" dirty="0"/>
              <a:t>Standards</a:t>
            </a:r>
          </a:p>
          <a:p>
            <a:pPr marL="914400" lvl="1" indent="-457200">
              <a:spcAft>
                <a:spcPts val="1200"/>
              </a:spcAft>
              <a:buFont typeface="Wingdings" panose="05000000000000000000" pitchFamily="2" charset="2"/>
              <a:buChar char="ü"/>
            </a:pPr>
            <a:r>
              <a:rPr lang="en-US" sz="1900" dirty="0"/>
              <a:t>Ranks / ranges</a:t>
            </a:r>
          </a:p>
          <a:p>
            <a:pPr marL="914400" lvl="1" indent="-457200">
              <a:spcAft>
                <a:spcPts val="1200"/>
              </a:spcAft>
              <a:buFont typeface="Wingdings" panose="05000000000000000000" pitchFamily="2" charset="2"/>
              <a:buChar char="ü"/>
            </a:pPr>
            <a:r>
              <a:rPr lang="en-US" sz="1900" dirty="0"/>
              <a:t>Thresholds</a:t>
            </a:r>
          </a:p>
          <a:p>
            <a:pPr marL="914400" lvl="1" indent="-457200">
              <a:spcAft>
                <a:spcPts val="1200"/>
              </a:spcAft>
              <a:buFont typeface="Wingdings" panose="05000000000000000000" pitchFamily="2" charset="2"/>
              <a:buChar char="ü"/>
            </a:pPr>
            <a:endParaRPr lang="en-US" sz="1900" dirty="0"/>
          </a:p>
          <a:p>
            <a:pPr marL="457200" indent="-457200">
              <a:spcAft>
                <a:spcPts val="1200"/>
              </a:spcAft>
              <a:buFont typeface="Arial" panose="020B0604020202020204" pitchFamily="34" charset="0"/>
              <a:buChar char="•"/>
            </a:pPr>
            <a:endParaRPr lang="en-US" sz="1900" dirty="0"/>
          </a:p>
        </p:txBody>
      </p:sp>
      <p:sp>
        <p:nvSpPr>
          <p:cNvPr id="4" name="Title 3"/>
          <p:cNvSpPr>
            <a:spLocks noGrp="1"/>
          </p:cNvSpPr>
          <p:nvPr>
            <p:ph type="title"/>
          </p:nvPr>
        </p:nvSpPr>
        <p:spPr>
          <a:xfrm>
            <a:off x="130629" y="147484"/>
            <a:ext cx="11795899" cy="899651"/>
          </a:xfrm>
          <a:solidFill>
            <a:schemeClr val="bg1"/>
          </a:solidFill>
        </p:spPr>
        <p:txBody>
          <a:bodyPr>
            <a:noAutofit/>
          </a:bodyPr>
          <a:lstStyle/>
          <a:p>
            <a:pPr algn="ctr"/>
            <a:r>
              <a:rPr lang="en-US" sz="4000" b="1" dirty="0"/>
              <a:t>HOW</a:t>
            </a:r>
          </a:p>
        </p:txBody>
      </p:sp>
    </p:spTree>
    <p:extLst>
      <p:ext uri="{BB962C8B-B14F-4D97-AF65-F5344CB8AC3E}">
        <p14:creationId xmlns:p14="http://schemas.microsoft.com/office/powerpoint/2010/main" val="2852942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5050" y="1560508"/>
            <a:ext cx="10969072" cy="5036570"/>
          </a:xfrm>
        </p:spPr>
        <p:txBody>
          <a:bodyPr>
            <a:noAutofit/>
          </a:bodyPr>
          <a:lstStyle/>
          <a:p>
            <a:pPr lvl="0">
              <a:spcAft>
                <a:spcPts val="1200"/>
              </a:spcAft>
            </a:pPr>
            <a:r>
              <a:rPr lang="en-US" sz="3000" b="1" dirty="0">
                <a:solidFill>
                  <a:srgbClr val="00AEEF"/>
                </a:solidFill>
              </a:rPr>
              <a:t>Step 3. Joint interpretation/analysis. </a:t>
            </a:r>
          </a:p>
          <a:p>
            <a:pPr marL="457200" indent="-457200">
              <a:spcAft>
                <a:spcPts val="1200"/>
              </a:spcAft>
              <a:buFont typeface="Arial" panose="020B0604020202020204" pitchFamily="34" charset="0"/>
              <a:buChar char="•"/>
            </a:pPr>
            <a:r>
              <a:rPr lang="en-US" sz="3000" dirty="0"/>
              <a:t>Plenary joint analysis sessions for analysis and interpretation for each of the geographical units of analysis. </a:t>
            </a:r>
          </a:p>
          <a:p>
            <a:pPr marL="457200" indent="-457200">
              <a:spcAft>
                <a:spcPts val="1200"/>
              </a:spcAft>
              <a:buFont typeface="Arial" panose="020B0604020202020204" pitchFamily="34" charset="0"/>
              <a:buChar char="•"/>
            </a:pPr>
            <a:r>
              <a:rPr lang="en-US" sz="3000" dirty="0"/>
              <a:t>Outcome of these sessions will be an Inter-sectoral consensus on the most affected geographical areas by the crisis.</a:t>
            </a:r>
          </a:p>
        </p:txBody>
      </p:sp>
      <p:sp>
        <p:nvSpPr>
          <p:cNvPr id="4" name="Title 3"/>
          <p:cNvSpPr>
            <a:spLocks noGrp="1"/>
          </p:cNvSpPr>
          <p:nvPr>
            <p:ph type="title"/>
          </p:nvPr>
        </p:nvSpPr>
        <p:spPr>
          <a:xfrm>
            <a:off x="130629" y="147484"/>
            <a:ext cx="11795899" cy="899651"/>
          </a:xfrm>
          <a:solidFill>
            <a:schemeClr val="bg1"/>
          </a:solidFill>
        </p:spPr>
        <p:txBody>
          <a:bodyPr>
            <a:noAutofit/>
          </a:bodyPr>
          <a:lstStyle/>
          <a:p>
            <a:pPr algn="ctr"/>
            <a:r>
              <a:rPr lang="en-US" sz="4000" b="1" dirty="0"/>
              <a:t>HOW</a:t>
            </a:r>
          </a:p>
        </p:txBody>
      </p:sp>
    </p:spTree>
    <p:extLst>
      <p:ext uri="{BB962C8B-B14F-4D97-AF65-F5344CB8AC3E}">
        <p14:creationId xmlns:p14="http://schemas.microsoft.com/office/powerpoint/2010/main" val="2404764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5050" y="1560508"/>
            <a:ext cx="10969072" cy="5036570"/>
          </a:xfrm>
        </p:spPr>
        <p:txBody>
          <a:bodyPr>
            <a:noAutofit/>
          </a:bodyPr>
          <a:lstStyle/>
          <a:p>
            <a:pPr lvl="0">
              <a:spcAft>
                <a:spcPts val="1200"/>
              </a:spcAft>
            </a:pPr>
            <a:r>
              <a:rPr lang="en-US" sz="3000" b="1" dirty="0">
                <a:solidFill>
                  <a:srgbClr val="00AEEF"/>
                </a:solidFill>
              </a:rPr>
              <a:t>Step 4. Identify and profile affected population groups. </a:t>
            </a:r>
          </a:p>
          <a:p>
            <a:pPr marL="457200" lvl="0" indent="-457200">
              <a:spcAft>
                <a:spcPts val="1200"/>
              </a:spcAft>
              <a:buFont typeface="Arial" panose="020B0604020202020204" pitchFamily="34" charset="0"/>
              <a:buChar char="•"/>
            </a:pPr>
            <a:r>
              <a:rPr lang="en-US" sz="3000" dirty="0"/>
              <a:t>Identification of the affected population groups in prioritized geographical areas, using estimates of the number of people affected as defined in the 2016 IASC Humanitarian profile Support Guidance.</a:t>
            </a:r>
          </a:p>
          <a:p>
            <a:pPr marL="914400" lvl="1" indent="-457200">
              <a:spcAft>
                <a:spcPts val="1200"/>
              </a:spcAft>
              <a:buFont typeface="Wingdings" panose="05000000000000000000" pitchFamily="2" charset="2"/>
              <a:buChar char="ü"/>
            </a:pPr>
            <a:r>
              <a:rPr lang="en-US" sz="1900" dirty="0"/>
              <a:t>Affected group profiles</a:t>
            </a:r>
          </a:p>
          <a:p>
            <a:pPr marL="914400" lvl="1" indent="-457200">
              <a:spcAft>
                <a:spcPts val="1200"/>
              </a:spcAft>
              <a:buFont typeface="Wingdings" panose="05000000000000000000" pitchFamily="2" charset="2"/>
              <a:buChar char="ü"/>
            </a:pPr>
            <a:r>
              <a:rPr lang="en-US" sz="1900" dirty="0"/>
              <a:t>Key vulnerable groups affected in a differentiated manner</a:t>
            </a:r>
          </a:p>
          <a:p>
            <a:pPr marL="914400" lvl="1" indent="-457200">
              <a:spcAft>
                <a:spcPts val="1200"/>
              </a:spcAft>
              <a:buFont typeface="Wingdings" panose="05000000000000000000" pitchFamily="2" charset="2"/>
              <a:buChar char="ü"/>
            </a:pPr>
            <a:endParaRPr lang="en-US" sz="1800" dirty="0"/>
          </a:p>
          <a:p>
            <a:pPr marL="457200" lvl="0" indent="-457200">
              <a:spcAft>
                <a:spcPts val="1200"/>
              </a:spcAft>
              <a:buFont typeface="Arial" panose="020B0604020202020204" pitchFamily="34" charset="0"/>
              <a:buChar char="•"/>
            </a:pPr>
            <a:endParaRPr lang="en-US" sz="3000" dirty="0"/>
          </a:p>
        </p:txBody>
      </p:sp>
      <p:sp>
        <p:nvSpPr>
          <p:cNvPr id="4" name="Title 3"/>
          <p:cNvSpPr>
            <a:spLocks noGrp="1"/>
          </p:cNvSpPr>
          <p:nvPr>
            <p:ph type="title"/>
          </p:nvPr>
        </p:nvSpPr>
        <p:spPr>
          <a:xfrm>
            <a:off x="130629" y="147484"/>
            <a:ext cx="11795899" cy="899651"/>
          </a:xfrm>
          <a:solidFill>
            <a:schemeClr val="bg1"/>
          </a:solidFill>
        </p:spPr>
        <p:txBody>
          <a:bodyPr>
            <a:noAutofit/>
          </a:bodyPr>
          <a:lstStyle/>
          <a:p>
            <a:pPr algn="ctr"/>
            <a:r>
              <a:rPr lang="en-US" sz="4000" b="1" dirty="0"/>
              <a:t>HOW</a:t>
            </a:r>
          </a:p>
        </p:txBody>
      </p:sp>
    </p:spTree>
    <p:extLst>
      <p:ext uri="{BB962C8B-B14F-4D97-AF65-F5344CB8AC3E}">
        <p14:creationId xmlns:p14="http://schemas.microsoft.com/office/powerpoint/2010/main" val="2942181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0629" y="147484"/>
            <a:ext cx="11795899" cy="899651"/>
          </a:xfrm>
          <a:solidFill>
            <a:schemeClr val="bg1"/>
          </a:solidFill>
        </p:spPr>
        <p:txBody>
          <a:bodyPr>
            <a:noAutofit/>
          </a:bodyPr>
          <a:lstStyle/>
          <a:p>
            <a:pPr algn="ctr"/>
            <a:r>
              <a:rPr lang="en-US" sz="5000" b="1" dirty="0"/>
              <a:t>1.2. Severity analysis and </a:t>
            </a:r>
            <a:r>
              <a:rPr lang="en-US" sz="5000" b="1" dirty="0" err="1"/>
              <a:t>PiN</a:t>
            </a:r>
            <a:r>
              <a:rPr lang="en-US" sz="5000" b="1" dirty="0"/>
              <a:t> Calculations</a:t>
            </a:r>
          </a:p>
        </p:txBody>
      </p:sp>
      <p:sp>
        <p:nvSpPr>
          <p:cNvPr id="5" name="Text Placeholder 4">
            <a:extLst>
              <a:ext uri="{FF2B5EF4-FFF2-40B4-BE49-F238E27FC236}">
                <a16:creationId xmlns:a16="http://schemas.microsoft.com/office/drawing/2014/main" id="{0D44B0AA-864E-4D48-8430-094BFEA0EAFA}"/>
              </a:ext>
            </a:extLst>
          </p:cNvPr>
          <p:cNvSpPr>
            <a:spLocks noGrp="1"/>
          </p:cNvSpPr>
          <p:nvPr>
            <p:ph type="body" idx="1"/>
          </p:nvPr>
        </p:nvSpPr>
        <p:spPr/>
        <p:txBody>
          <a:bodyPr/>
          <a:lstStyle/>
          <a:p>
            <a:endParaRPr lang="LID4096"/>
          </a:p>
        </p:txBody>
      </p:sp>
      <p:sp>
        <p:nvSpPr>
          <p:cNvPr id="8" name="Pijl: rechts 13">
            <a:extLst>
              <a:ext uri="{FF2B5EF4-FFF2-40B4-BE49-F238E27FC236}">
                <a16:creationId xmlns:a16="http://schemas.microsoft.com/office/drawing/2014/main" id="{57C07648-F2A2-4DFA-8685-403C7BF6EB0A}"/>
              </a:ext>
            </a:extLst>
          </p:cNvPr>
          <p:cNvSpPr/>
          <p:nvPr/>
        </p:nvSpPr>
        <p:spPr>
          <a:xfrm rot="5400000">
            <a:off x="2974239" y="4902288"/>
            <a:ext cx="1246317" cy="1128407"/>
          </a:xfrm>
          <a:prstGeom prst="rightArrow">
            <a:avLst/>
          </a:prstGeom>
          <a:solidFill>
            <a:srgbClr val="FC7582"/>
          </a:solidFill>
          <a:ln>
            <a:solidFill>
              <a:srgbClr val="FC75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82"/>
              </a:solidFill>
            </a:endParaRPr>
          </a:p>
        </p:txBody>
      </p:sp>
      <p:pic>
        <p:nvPicPr>
          <p:cNvPr id="9" name="Afbeelding 5">
            <a:extLst>
              <a:ext uri="{FF2B5EF4-FFF2-40B4-BE49-F238E27FC236}">
                <a16:creationId xmlns:a16="http://schemas.microsoft.com/office/drawing/2014/main" id="{CD71D6D1-4FD9-47FA-A803-9F1FD8E598AA}"/>
              </a:ext>
            </a:extLst>
          </p:cNvPr>
          <p:cNvPicPr>
            <a:picLocks noChangeAspect="1"/>
          </p:cNvPicPr>
          <p:nvPr/>
        </p:nvPicPr>
        <p:blipFill>
          <a:blip r:embed="rId3"/>
          <a:stretch>
            <a:fillRect/>
          </a:stretch>
        </p:blipFill>
        <p:spPr>
          <a:xfrm>
            <a:off x="210559" y="1041500"/>
            <a:ext cx="6956360" cy="3883217"/>
          </a:xfrm>
          <a:prstGeom prst="rect">
            <a:avLst/>
          </a:prstGeom>
        </p:spPr>
      </p:pic>
      <p:sp>
        <p:nvSpPr>
          <p:cNvPr id="10" name="Tekstvak 7">
            <a:extLst>
              <a:ext uri="{FF2B5EF4-FFF2-40B4-BE49-F238E27FC236}">
                <a16:creationId xmlns:a16="http://schemas.microsoft.com/office/drawing/2014/main" id="{F8FC22CA-D5C0-4B8A-B69D-FE892E9CEF86}"/>
              </a:ext>
            </a:extLst>
          </p:cNvPr>
          <p:cNvSpPr txBox="1"/>
          <p:nvPr/>
        </p:nvSpPr>
        <p:spPr>
          <a:xfrm>
            <a:off x="1" y="6209947"/>
            <a:ext cx="9045146" cy="369332"/>
          </a:xfrm>
          <a:prstGeom prst="rect">
            <a:avLst/>
          </a:prstGeom>
          <a:solidFill>
            <a:srgbClr val="203864"/>
          </a:solidFill>
        </p:spPr>
        <p:txBody>
          <a:bodyPr wrap="square" rtlCol="0">
            <a:spAutoFit/>
          </a:bodyPr>
          <a:lstStyle/>
          <a:p>
            <a:pPr algn="ctr"/>
            <a:r>
              <a:rPr lang="en-US" dirty="0">
                <a:solidFill>
                  <a:schemeClr val="bg1"/>
                </a:solidFill>
                <a:latin typeface="Tw Cen MT" panose="020B0602020104020603" pitchFamily="34" charset="0"/>
              </a:rPr>
              <a:t>Current and forecasted priority needs/concerns (by relevant age, sex, gender </a:t>
            </a:r>
            <a:r>
              <a:rPr lang="en-US" dirty="0" err="1">
                <a:solidFill>
                  <a:schemeClr val="bg1"/>
                </a:solidFill>
                <a:latin typeface="Tw Cen MT" panose="020B0602020104020603" pitchFamily="34" charset="0"/>
              </a:rPr>
              <a:t>disaggregations</a:t>
            </a:r>
            <a:r>
              <a:rPr lang="en-US" dirty="0">
                <a:solidFill>
                  <a:schemeClr val="bg1"/>
                </a:solidFill>
                <a:latin typeface="Tw Cen MT" panose="020B0602020104020603" pitchFamily="34" charset="0"/>
              </a:rPr>
              <a:t>)</a:t>
            </a:r>
          </a:p>
        </p:txBody>
      </p:sp>
      <p:sp>
        <p:nvSpPr>
          <p:cNvPr id="11" name="Rectangle 10">
            <a:extLst>
              <a:ext uri="{FF2B5EF4-FFF2-40B4-BE49-F238E27FC236}">
                <a16:creationId xmlns:a16="http://schemas.microsoft.com/office/drawing/2014/main" id="{689D7CA6-246D-497C-A5D1-E5F35B76DB68}"/>
              </a:ext>
            </a:extLst>
          </p:cNvPr>
          <p:cNvSpPr/>
          <p:nvPr/>
        </p:nvSpPr>
        <p:spPr>
          <a:xfrm>
            <a:off x="7006281" y="1796572"/>
            <a:ext cx="4907890" cy="2685351"/>
          </a:xfrm>
          <a:prstGeom prst="rect">
            <a:avLst/>
          </a:prstGeom>
        </p:spPr>
        <p:txBody>
          <a:bodyPr wrap="square">
            <a:spAutoFit/>
          </a:bodyPr>
          <a:lstStyle/>
          <a:p>
            <a:pPr marL="914400" lvl="1" indent="-457200" defTabSz="914400">
              <a:lnSpc>
                <a:spcPct val="90000"/>
              </a:lnSpc>
              <a:spcBef>
                <a:spcPts val="500"/>
              </a:spcBef>
              <a:spcAft>
                <a:spcPts val="1200"/>
              </a:spcAft>
              <a:buFont typeface="Wingdings" panose="05000000000000000000" pitchFamily="2" charset="2"/>
              <a:buChar char="ü"/>
            </a:pPr>
            <a:r>
              <a:rPr lang="en-US" sz="2000" dirty="0">
                <a:solidFill>
                  <a:schemeClr val="tx1">
                    <a:tint val="75000"/>
                  </a:schemeClr>
                </a:solidFill>
              </a:rPr>
              <a:t>1 inter-sectoral </a:t>
            </a:r>
            <a:r>
              <a:rPr lang="en-US" sz="2000" dirty="0" err="1">
                <a:solidFill>
                  <a:schemeClr val="tx1">
                    <a:tint val="75000"/>
                  </a:schemeClr>
                </a:solidFill>
              </a:rPr>
              <a:t>PiN</a:t>
            </a:r>
            <a:r>
              <a:rPr lang="en-US" sz="2000" dirty="0">
                <a:solidFill>
                  <a:schemeClr val="tx1">
                    <a:tint val="75000"/>
                  </a:schemeClr>
                </a:solidFill>
              </a:rPr>
              <a:t> (</a:t>
            </a:r>
            <a:r>
              <a:rPr lang="en-US" sz="2000" b="1" dirty="0">
                <a:solidFill>
                  <a:schemeClr val="tx1">
                    <a:tint val="75000"/>
                  </a:schemeClr>
                </a:solidFill>
              </a:rPr>
              <a:t>no pin per pillar</a:t>
            </a:r>
            <a:r>
              <a:rPr lang="en-US" sz="2000" dirty="0">
                <a:solidFill>
                  <a:schemeClr val="tx1">
                    <a:tint val="75000"/>
                  </a:schemeClr>
                </a:solidFill>
              </a:rPr>
              <a:t>)</a:t>
            </a:r>
          </a:p>
          <a:p>
            <a:pPr marL="914400" lvl="1" indent="-457200" defTabSz="914400">
              <a:lnSpc>
                <a:spcPct val="90000"/>
              </a:lnSpc>
              <a:spcBef>
                <a:spcPts val="500"/>
              </a:spcBef>
              <a:spcAft>
                <a:spcPts val="1200"/>
              </a:spcAft>
              <a:buFont typeface="Wingdings" panose="05000000000000000000" pitchFamily="2" charset="2"/>
              <a:buChar char="ü"/>
            </a:pPr>
            <a:r>
              <a:rPr lang="en-US" sz="2000" b="1" dirty="0">
                <a:solidFill>
                  <a:schemeClr val="tx1">
                    <a:tint val="75000"/>
                  </a:schemeClr>
                </a:solidFill>
              </a:rPr>
              <a:t>Revised list </a:t>
            </a:r>
            <a:r>
              <a:rPr lang="en-US" sz="2000" dirty="0">
                <a:solidFill>
                  <a:schemeClr val="tx1">
                    <a:tint val="75000"/>
                  </a:schemeClr>
                </a:solidFill>
              </a:rPr>
              <a:t>of indicators and recommend thresholds</a:t>
            </a:r>
          </a:p>
          <a:p>
            <a:pPr marL="914400" lvl="1" indent="-457200" defTabSz="914400">
              <a:lnSpc>
                <a:spcPct val="90000"/>
              </a:lnSpc>
              <a:spcBef>
                <a:spcPts val="500"/>
              </a:spcBef>
              <a:spcAft>
                <a:spcPts val="1200"/>
              </a:spcAft>
              <a:buFont typeface="Wingdings" panose="05000000000000000000" pitchFamily="2" charset="2"/>
              <a:buChar char="ü"/>
            </a:pPr>
            <a:r>
              <a:rPr lang="en-US" sz="2000" dirty="0">
                <a:solidFill>
                  <a:schemeClr val="tx1">
                    <a:tint val="75000"/>
                  </a:schemeClr>
                </a:solidFill>
              </a:rPr>
              <a:t>Both </a:t>
            </a:r>
            <a:r>
              <a:rPr lang="en-US" sz="2000" b="1" dirty="0">
                <a:solidFill>
                  <a:schemeClr val="tx1">
                    <a:tint val="75000"/>
                  </a:schemeClr>
                </a:solidFill>
              </a:rPr>
              <a:t>HH and area-based </a:t>
            </a:r>
            <a:r>
              <a:rPr lang="en-US" sz="2000" dirty="0">
                <a:solidFill>
                  <a:schemeClr val="tx1">
                    <a:tint val="75000"/>
                  </a:schemeClr>
                </a:solidFill>
              </a:rPr>
              <a:t>considered equally</a:t>
            </a:r>
          </a:p>
          <a:p>
            <a:pPr marL="914400" lvl="1" indent="-457200" defTabSz="914400">
              <a:lnSpc>
                <a:spcPct val="90000"/>
              </a:lnSpc>
              <a:spcBef>
                <a:spcPts val="500"/>
              </a:spcBef>
              <a:spcAft>
                <a:spcPts val="1200"/>
              </a:spcAft>
              <a:buFont typeface="Wingdings" panose="05000000000000000000" pitchFamily="2" charset="2"/>
              <a:buChar char="ü"/>
            </a:pPr>
            <a:endParaRPr lang="en-US" sz="2000" dirty="0">
              <a:solidFill>
                <a:schemeClr val="tx1">
                  <a:tint val="75000"/>
                </a:schemeClr>
              </a:solidFill>
            </a:endParaRPr>
          </a:p>
        </p:txBody>
      </p:sp>
    </p:spTree>
    <p:extLst>
      <p:ext uri="{BB962C8B-B14F-4D97-AF65-F5344CB8AC3E}">
        <p14:creationId xmlns:p14="http://schemas.microsoft.com/office/powerpoint/2010/main" val="143631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92C4857-3709-42C3-8A48-98E1EC50CF86}"/>
              </a:ext>
            </a:extLst>
          </p:cNvPr>
          <p:cNvSpPr>
            <a:spLocks noGrp="1"/>
          </p:cNvSpPr>
          <p:nvPr>
            <p:ph type="body" idx="1"/>
          </p:nvPr>
        </p:nvSpPr>
        <p:spPr>
          <a:xfrm>
            <a:off x="877324" y="1705230"/>
            <a:ext cx="10286660" cy="4496428"/>
          </a:xfrm>
        </p:spPr>
        <p:txBody>
          <a:bodyPr>
            <a:noAutofit/>
          </a:bodyPr>
          <a:lstStyle/>
          <a:p>
            <a:pPr marL="914400" lvl="1" indent="-457200">
              <a:spcAft>
                <a:spcPts val="1200"/>
              </a:spcAft>
              <a:buFont typeface="Wingdings" panose="05000000000000000000" pitchFamily="2" charset="2"/>
              <a:buChar char="ü"/>
            </a:pPr>
            <a:r>
              <a:rPr lang="en-US" sz="2200" dirty="0"/>
              <a:t>INTRODUCTION (CHAPEAU) TO HNO</a:t>
            </a:r>
          </a:p>
          <a:p>
            <a:pPr marL="914400" lvl="1" indent="-457200">
              <a:spcAft>
                <a:spcPts val="1200"/>
              </a:spcAft>
              <a:buFont typeface="Wingdings" panose="05000000000000000000" pitchFamily="2" charset="2"/>
              <a:buChar char="ü"/>
            </a:pPr>
            <a:r>
              <a:rPr lang="en-US" sz="2200" dirty="0"/>
              <a:t>THREE PARTS: CONTEXT, SHOKCS, CRISIS IMPACT</a:t>
            </a:r>
          </a:p>
          <a:p>
            <a:pPr marL="914400" lvl="1" indent="-457200">
              <a:spcAft>
                <a:spcPts val="1200"/>
              </a:spcAft>
              <a:buFont typeface="Wingdings" panose="05000000000000000000" pitchFamily="2" charset="2"/>
              <a:buChar char="ü"/>
            </a:pPr>
            <a:r>
              <a:rPr lang="en-US" sz="2200" dirty="0"/>
              <a:t>INTERSECTORAL PILLARS</a:t>
            </a:r>
          </a:p>
          <a:p>
            <a:pPr marL="1371600" lvl="2" indent="-457200">
              <a:spcAft>
                <a:spcPts val="1200"/>
              </a:spcAft>
              <a:buFont typeface="Wingdings" panose="05000000000000000000" pitchFamily="2" charset="2"/>
              <a:buChar char="ü"/>
            </a:pPr>
            <a:r>
              <a:rPr lang="en-US" sz="2000" dirty="0"/>
              <a:t>SEVERITY / PIN</a:t>
            </a:r>
          </a:p>
          <a:p>
            <a:pPr marL="1371600" lvl="2" indent="-457200">
              <a:spcAft>
                <a:spcPts val="1200"/>
              </a:spcAft>
              <a:buFont typeface="Wingdings" panose="05000000000000000000" pitchFamily="2" charset="2"/>
              <a:buChar char="ü"/>
            </a:pPr>
            <a:r>
              <a:rPr lang="en-US" sz="2000" dirty="0"/>
              <a:t>UNDERLYING FACTORS</a:t>
            </a:r>
          </a:p>
          <a:p>
            <a:pPr marL="914400" lvl="1" indent="-457200">
              <a:spcAft>
                <a:spcPts val="1200"/>
              </a:spcAft>
              <a:buFont typeface="Wingdings" panose="05000000000000000000" pitchFamily="2" charset="2"/>
              <a:buChar char="ü"/>
            </a:pPr>
            <a:endParaRPr lang="en-US" sz="2200" dirty="0"/>
          </a:p>
        </p:txBody>
      </p:sp>
      <p:sp>
        <p:nvSpPr>
          <p:cNvPr id="5" name="Title 3">
            <a:extLst>
              <a:ext uri="{FF2B5EF4-FFF2-40B4-BE49-F238E27FC236}">
                <a16:creationId xmlns:a16="http://schemas.microsoft.com/office/drawing/2014/main" id="{5CD3189D-9BAC-4D9A-AA1F-D62794EEF45B}"/>
              </a:ext>
            </a:extLst>
          </p:cNvPr>
          <p:cNvSpPr>
            <a:spLocks noGrp="1"/>
          </p:cNvSpPr>
          <p:nvPr>
            <p:ph type="title"/>
          </p:nvPr>
        </p:nvSpPr>
        <p:spPr>
          <a:xfrm>
            <a:off x="130629" y="147484"/>
            <a:ext cx="11795899" cy="899651"/>
          </a:xfrm>
          <a:solidFill>
            <a:schemeClr val="bg1"/>
          </a:solidFill>
        </p:spPr>
        <p:txBody>
          <a:bodyPr>
            <a:noAutofit/>
          </a:bodyPr>
          <a:lstStyle/>
          <a:p>
            <a:pPr algn="ctr"/>
            <a:r>
              <a:rPr lang="en-US" sz="5000" b="1" dirty="0"/>
              <a:t>Focus also on narrative</a:t>
            </a:r>
          </a:p>
        </p:txBody>
      </p:sp>
    </p:spTree>
    <p:extLst>
      <p:ext uri="{BB962C8B-B14F-4D97-AF65-F5344CB8AC3E}">
        <p14:creationId xmlns:p14="http://schemas.microsoft.com/office/powerpoint/2010/main" val="1955428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051" y="228198"/>
            <a:ext cx="11795899" cy="6105036"/>
          </a:xfrm>
          <a:solidFill>
            <a:schemeClr val="bg1"/>
          </a:solidFill>
        </p:spPr>
        <p:txBody>
          <a:bodyPr anchor="ctr">
            <a:noAutofit/>
          </a:bodyPr>
          <a:lstStyle/>
          <a:p>
            <a:pPr algn="ctr"/>
            <a:r>
              <a:rPr lang="en-US" b="1" dirty="0">
                <a:solidFill>
                  <a:srgbClr val="00AEEF"/>
                </a:solidFill>
              </a:rPr>
              <a:t>1. KEY MESSAGES FOR HPC 2021</a:t>
            </a:r>
          </a:p>
        </p:txBody>
      </p:sp>
    </p:spTree>
    <p:extLst>
      <p:ext uri="{BB962C8B-B14F-4D97-AF65-F5344CB8AC3E}">
        <p14:creationId xmlns:p14="http://schemas.microsoft.com/office/powerpoint/2010/main" val="7109688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92C4857-3709-42C3-8A48-98E1EC50CF86}"/>
              </a:ext>
            </a:extLst>
          </p:cNvPr>
          <p:cNvSpPr>
            <a:spLocks noGrp="1"/>
          </p:cNvSpPr>
          <p:nvPr>
            <p:ph type="body" idx="1"/>
          </p:nvPr>
        </p:nvSpPr>
        <p:spPr>
          <a:xfrm>
            <a:off x="469559" y="1655802"/>
            <a:ext cx="10805638" cy="4496428"/>
          </a:xfrm>
        </p:spPr>
        <p:txBody>
          <a:bodyPr>
            <a:noAutofit/>
          </a:bodyPr>
          <a:lstStyle/>
          <a:p>
            <a:pPr marL="914400" lvl="1" indent="-457200">
              <a:spcAft>
                <a:spcPts val="1200"/>
              </a:spcAft>
              <a:buFont typeface="Wingdings" panose="05000000000000000000" pitchFamily="2" charset="2"/>
              <a:buChar char="ü"/>
            </a:pPr>
            <a:r>
              <a:rPr lang="en-US" sz="2400" dirty="0"/>
              <a:t>Take indicators as the ones identified for inter-sectoral analysis (Plus additional ones (e.g. if they were cut but important for your sectoral ranking)</a:t>
            </a:r>
          </a:p>
          <a:p>
            <a:pPr marL="1371600" lvl="2" indent="-457200">
              <a:spcAft>
                <a:spcPts val="1200"/>
              </a:spcAft>
              <a:buFont typeface="Wingdings" panose="05000000000000000000" pitchFamily="2" charset="2"/>
              <a:buChar char="ü"/>
            </a:pPr>
            <a:r>
              <a:rPr lang="en-US" sz="2200" i="1" dirty="0"/>
              <a:t>GPC &amp; AORs will provide support to adapt thresholds as needed</a:t>
            </a:r>
          </a:p>
          <a:p>
            <a:pPr marL="914400" lvl="1" indent="-457200">
              <a:spcAft>
                <a:spcPts val="1200"/>
              </a:spcAft>
              <a:buFont typeface="Wingdings" panose="05000000000000000000" pitchFamily="2" charset="2"/>
              <a:buChar char="ü"/>
            </a:pPr>
            <a:r>
              <a:rPr lang="en-US" sz="2400" b="1" dirty="0"/>
              <a:t>Joint </a:t>
            </a:r>
            <a:r>
              <a:rPr lang="en-US" sz="2400" dirty="0"/>
              <a:t>severity analysis (overarching and specific) as in 2020 Guidance</a:t>
            </a:r>
          </a:p>
          <a:p>
            <a:pPr marL="1371600" lvl="2" indent="-457200">
              <a:spcAft>
                <a:spcPts val="1200"/>
              </a:spcAft>
              <a:buFont typeface="Wingdings" panose="05000000000000000000" pitchFamily="2" charset="2"/>
              <a:buChar char="ü"/>
            </a:pPr>
            <a:r>
              <a:rPr lang="en-US" sz="2200" i="1" dirty="0"/>
              <a:t>Jointly agree on overall protection severity score per area / group</a:t>
            </a:r>
          </a:p>
          <a:p>
            <a:pPr marL="914400" lvl="1" indent="-457200">
              <a:spcAft>
                <a:spcPts val="1200"/>
              </a:spcAft>
              <a:buFont typeface="Wingdings" panose="05000000000000000000" pitchFamily="2" charset="2"/>
              <a:buChar char="ü"/>
            </a:pPr>
            <a:r>
              <a:rPr lang="en-US" sz="2400" dirty="0" err="1"/>
              <a:t>PiN</a:t>
            </a:r>
            <a:r>
              <a:rPr lang="en-US" sz="2400" dirty="0"/>
              <a:t> calculations </a:t>
            </a:r>
            <a:r>
              <a:rPr lang="en-US" sz="2400" b="1" dirty="0"/>
              <a:t>linked to severity scores </a:t>
            </a:r>
            <a:r>
              <a:rPr lang="en-US" sz="2400" dirty="0"/>
              <a:t>and baseline figures of </a:t>
            </a:r>
            <a:r>
              <a:rPr lang="en-US" sz="2400" b="1" dirty="0"/>
              <a:t>affected / vulnerable groups </a:t>
            </a:r>
            <a:r>
              <a:rPr lang="en-US" sz="2400" dirty="0"/>
              <a:t>in </a:t>
            </a:r>
            <a:r>
              <a:rPr lang="en-US" sz="2400" dirty="0" err="1"/>
              <a:t>prioritiy</a:t>
            </a:r>
            <a:r>
              <a:rPr lang="en-US" sz="2400" dirty="0"/>
              <a:t> areas</a:t>
            </a:r>
          </a:p>
          <a:p>
            <a:pPr marL="1371600" lvl="2" indent="-457200">
              <a:spcAft>
                <a:spcPts val="1200"/>
              </a:spcAft>
              <a:buFont typeface="Wingdings" panose="05000000000000000000" pitchFamily="2" charset="2"/>
              <a:buChar char="ü"/>
            </a:pPr>
            <a:endParaRPr lang="en-US" sz="2200" dirty="0"/>
          </a:p>
        </p:txBody>
      </p:sp>
      <p:sp>
        <p:nvSpPr>
          <p:cNvPr id="5" name="Title 3">
            <a:extLst>
              <a:ext uri="{FF2B5EF4-FFF2-40B4-BE49-F238E27FC236}">
                <a16:creationId xmlns:a16="http://schemas.microsoft.com/office/drawing/2014/main" id="{5CD3189D-9BAC-4D9A-AA1F-D62794EEF45B}"/>
              </a:ext>
            </a:extLst>
          </p:cNvPr>
          <p:cNvSpPr>
            <a:spLocks noGrp="1"/>
          </p:cNvSpPr>
          <p:nvPr>
            <p:ph type="title"/>
          </p:nvPr>
        </p:nvSpPr>
        <p:spPr>
          <a:xfrm>
            <a:off x="130629" y="147484"/>
            <a:ext cx="11795899" cy="899651"/>
          </a:xfrm>
          <a:solidFill>
            <a:schemeClr val="bg1"/>
          </a:solidFill>
        </p:spPr>
        <p:txBody>
          <a:bodyPr>
            <a:noAutofit/>
          </a:bodyPr>
          <a:lstStyle/>
          <a:p>
            <a:pPr algn="ctr"/>
            <a:r>
              <a:rPr lang="en-US" sz="5000" b="1" dirty="0"/>
              <a:t>2) SECTORAL ANALYSIS</a:t>
            </a:r>
          </a:p>
        </p:txBody>
      </p:sp>
    </p:spTree>
    <p:extLst>
      <p:ext uri="{BB962C8B-B14F-4D97-AF65-F5344CB8AC3E}">
        <p14:creationId xmlns:p14="http://schemas.microsoft.com/office/powerpoint/2010/main" val="7975700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92C4857-3709-42C3-8A48-98E1EC50CF86}"/>
              </a:ext>
            </a:extLst>
          </p:cNvPr>
          <p:cNvSpPr>
            <a:spLocks noGrp="1"/>
          </p:cNvSpPr>
          <p:nvPr>
            <p:ph type="body" idx="1"/>
          </p:nvPr>
        </p:nvSpPr>
        <p:spPr>
          <a:xfrm>
            <a:off x="469559" y="1655802"/>
            <a:ext cx="10805638" cy="4496428"/>
          </a:xfrm>
        </p:spPr>
        <p:txBody>
          <a:bodyPr>
            <a:noAutofit/>
          </a:bodyPr>
          <a:lstStyle/>
          <a:p>
            <a:pPr marL="914400" lvl="1" indent="-457200">
              <a:spcAft>
                <a:spcPts val="1200"/>
              </a:spcAft>
              <a:buFont typeface="Wingdings" panose="05000000000000000000" pitchFamily="2" charset="2"/>
              <a:buChar char="ü"/>
            </a:pPr>
            <a:r>
              <a:rPr lang="en-US" sz="2400" dirty="0"/>
              <a:t>Use variety of sources / Secondary data review</a:t>
            </a:r>
          </a:p>
          <a:p>
            <a:pPr marL="914400" lvl="1" indent="-457200">
              <a:spcAft>
                <a:spcPts val="1200"/>
              </a:spcAft>
              <a:buFont typeface="Wingdings" panose="05000000000000000000" pitchFamily="2" charset="2"/>
              <a:buChar char="ü"/>
            </a:pPr>
            <a:r>
              <a:rPr lang="en-US" sz="2400" dirty="0"/>
              <a:t>Key focus on identifying </a:t>
            </a:r>
            <a:r>
              <a:rPr lang="en-US" sz="2400" b="1" dirty="0"/>
              <a:t>priority areas </a:t>
            </a:r>
            <a:r>
              <a:rPr lang="en-US" sz="2400" dirty="0"/>
              <a:t>and </a:t>
            </a:r>
            <a:r>
              <a:rPr lang="en-US" sz="2400" b="1" dirty="0"/>
              <a:t>population groups </a:t>
            </a:r>
          </a:p>
          <a:p>
            <a:pPr marL="914400" lvl="1" indent="-457200">
              <a:spcAft>
                <a:spcPts val="1200"/>
              </a:spcAft>
              <a:buFont typeface="Wingdings" panose="05000000000000000000" pitchFamily="2" charset="2"/>
              <a:buChar char="ü"/>
            </a:pPr>
            <a:r>
              <a:rPr lang="en-US" sz="2400" dirty="0"/>
              <a:t>Don’t get stuck in ‘</a:t>
            </a:r>
            <a:r>
              <a:rPr lang="en-US" sz="2400" b="1" dirty="0"/>
              <a:t>mathematical</a:t>
            </a:r>
            <a:r>
              <a:rPr lang="en-US" sz="2400" dirty="0"/>
              <a:t>’ </a:t>
            </a:r>
            <a:r>
              <a:rPr lang="en-US" sz="2400" dirty="0" err="1"/>
              <a:t>PiN</a:t>
            </a:r>
            <a:r>
              <a:rPr lang="en-US" sz="2400" dirty="0"/>
              <a:t> calculations - focus on quality narrative</a:t>
            </a:r>
          </a:p>
          <a:p>
            <a:pPr marL="914400" lvl="1" indent="-457200">
              <a:spcAft>
                <a:spcPts val="1200"/>
              </a:spcAft>
              <a:buFont typeface="Wingdings" panose="05000000000000000000" pitchFamily="2" charset="2"/>
              <a:buChar char="ü"/>
            </a:pPr>
            <a:r>
              <a:rPr lang="en-US" sz="2400" dirty="0"/>
              <a:t>Highlight groups with specific needs, context-specific, priority areas</a:t>
            </a:r>
          </a:p>
          <a:p>
            <a:pPr marL="914400" lvl="1" indent="-457200">
              <a:spcAft>
                <a:spcPts val="1200"/>
              </a:spcAft>
              <a:buFont typeface="Wingdings" panose="05000000000000000000" pitchFamily="2" charset="2"/>
              <a:buChar char="ü"/>
            </a:pPr>
            <a:endParaRPr lang="en-US" sz="2400" dirty="0"/>
          </a:p>
          <a:p>
            <a:pPr marL="914400" lvl="1" indent="-457200">
              <a:spcAft>
                <a:spcPts val="1200"/>
              </a:spcAft>
              <a:buFont typeface="Wingdings" panose="05000000000000000000" pitchFamily="2" charset="2"/>
              <a:buChar char="ü"/>
            </a:pPr>
            <a:endParaRPr lang="en-US" sz="2400" dirty="0"/>
          </a:p>
          <a:p>
            <a:pPr marL="914400" lvl="1" indent="-457200">
              <a:spcAft>
                <a:spcPts val="1200"/>
              </a:spcAft>
              <a:buFont typeface="Wingdings" panose="05000000000000000000" pitchFamily="2" charset="2"/>
              <a:buChar char="ü"/>
            </a:pPr>
            <a:endParaRPr lang="en-US" sz="2400" dirty="0"/>
          </a:p>
          <a:p>
            <a:pPr marL="914400" lvl="1" indent="-457200">
              <a:spcAft>
                <a:spcPts val="1200"/>
              </a:spcAft>
              <a:buFont typeface="Wingdings" panose="05000000000000000000" pitchFamily="2" charset="2"/>
              <a:buChar char="ü"/>
            </a:pPr>
            <a:endParaRPr lang="en-US" sz="2400" dirty="0"/>
          </a:p>
          <a:p>
            <a:pPr marL="914400" lvl="1" indent="-457200">
              <a:spcAft>
                <a:spcPts val="1200"/>
              </a:spcAft>
              <a:buFont typeface="Wingdings" panose="05000000000000000000" pitchFamily="2" charset="2"/>
              <a:buChar char="ü"/>
            </a:pPr>
            <a:endParaRPr lang="en-US" sz="2400" dirty="0"/>
          </a:p>
        </p:txBody>
      </p:sp>
      <p:sp>
        <p:nvSpPr>
          <p:cNvPr id="5" name="Title 3">
            <a:extLst>
              <a:ext uri="{FF2B5EF4-FFF2-40B4-BE49-F238E27FC236}">
                <a16:creationId xmlns:a16="http://schemas.microsoft.com/office/drawing/2014/main" id="{5CD3189D-9BAC-4D9A-AA1F-D62794EEF45B}"/>
              </a:ext>
            </a:extLst>
          </p:cNvPr>
          <p:cNvSpPr>
            <a:spLocks noGrp="1"/>
          </p:cNvSpPr>
          <p:nvPr>
            <p:ph type="title"/>
          </p:nvPr>
        </p:nvSpPr>
        <p:spPr>
          <a:xfrm>
            <a:off x="130629" y="147484"/>
            <a:ext cx="11795899" cy="899651"/>
          </a:xfrm>
          <a:solidFill>
            <a:schemeClr val="bg1"/>
          </a:solidFill>
        </p:spPr>
        <p:txBody>
          <a:bodyPr>
            <a:noAutofit/>
          </a:bodyPr>
          <a:lstStyle/>
          <a:p>
            <a:pPr algn="ctr"/>
            <a:r>
              <a:rPr lang="en-US" sz="5000" b="1" dirty="0"/>
              <a:t>Key recommendations</a:t>
            </a:r>
          </a:p>
        </p:txBody>
      </p:sp>
    </p:spTree>
    <p:extLst>
      <p:ext uri="{BB962C8B-B14F-4D97-AF65-F5344CB8AC3E}">
        <p14:creationId xmlns:p14="http://schemas.microsoft.com/office/powerpoint/2010/main" val="61322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0629" y="147484"/>
            <a:ext cx="11795899" cy="899651"/>
          </a:xfrm>
          <a:solidFill>
            <a:schemeClr val="bg1"/>
          </a:solidFill>
        </p:spPr>
        <p:txBody>
          <a:bodyPr>
            <a:noAutofit/>
          </a:bodyPr>
          <a:lstStyle/>
          <a:p>
            <a:pPr algn="ctr"/>
            <a:r>
              <a:rPr lang="en-US" sz="5000" b="1" dirty="0"/>
              <a:t>DISCUSSION</a:t>
            </a:r>
          </a:p>
        </p:txBody>
      </p:sp>
      <p:sp>
        <p:nvSpPr>
          <p:cNvPr id="3" name="Rectangle 2">
            <a:extLst>
              <a:ext uri="{FF2B5EF4-FFF2-40B4-BE49-F238E27FC236}">
                <a16:creationId xmlns:a16="http://schemas.microsoft.com/office/drawing/2014/main" id="{9AD25244-4FC2-4584-84C2-2CD579CD9D48}"/>
              </a:ext>
            </a:extLst>
          </p:cNvPr>
          <p:cNvSpPr/>
          <p:nvPr/>
        </p:nvSpPr>
        <p:spPr>
          <a:xfrm>
            <a:off x="433957" y="1360438"/>
            <a:ext cx="11324086" cy="2908489"/>
          </a:xfrm>
          <a:prstGeom prst="rect">
            <a:avLst/>
          </a:prstGeom>
        </p:spPr>
        <p:txBody>
          <a:bodyPr wrap="square">
            <a:spAutoFit/>
          </a:bodyPr>
          <a:lstStyle/>
          <a:p>
            <a:pPr marL="457200" indent="-457200" defTabSz="914400">
              <a:lnSpc>
                <a:spcPct val="90000"/>
              </a:lnSpc>
              <a:spcBef>
                <a:spcPts val="1800"/>
              </a:spcBef>
              <a:spcAft>
                <a:spcPts val="1200"/>
              </a:spcAft>
              <a:buFont typeface="Wingdings" panose="05000000000000000000" pitchFamily="2" charset="2"/>
              <a:buChar char="ü"/>
            </a:pPr>
            <a:r>
              <a:rPr lang="en-US" sz="2400" dirty="0">
                <a:solidFill>
                  <a:schemeClr val="tx1">
                    <a:tint val="75000"/>
                  </a:schemeClr>
                </a:solidFill>
              </a:rPr>
              <a:t>Questions on the process / approach changes?</a:t>
            </a:r>
          </a:p>
          <a:p>
            <a:pPr marL="457200" indent="-457200" defTabSz="914400">
              <a:lnSpc>
                <a:spcPct val="90000"/>
              </a:lnSpc>
              <a:spcBef>
                <a:spcPts val="1800"/>
              </a:spcBef>
              <a:spcAft>
                <a:spcPts val="1200"/>
              </a:spcAft>
              <a:buFont typeface="Wingdings" panose="05000000000000000000" pitchFamily="2" charset="2"/>
              <a:buChar char="ü"/>
            </a:pPr>
            <a:r>
              <a:rPr lang="en-US" sz="2400" dirty="0">
                <a:solidFill>
                  <a:schemeClr val="tx1">
                    <a:tint val="75000"/>
                  </a:schemeClr>
                </a:solidFill>
              </a:rPr>
              <a:t>Additional challenges / areas that need focus and guidance / support from global team?</a:t>
            </a:r>
          </a:p>
          <a:p>
            <a:pPr marL="457200" indent="-457200" defTabSz="914400">
              <a:lnSpc>
                <a:spcPct val="90000"/>
              </a:lnSpc>
              <a:spcBef>
                <a:spcPts val="1800"/>
              </a:spcBef>
              <a:spcAft>
                <a:spcPts val="1200"/>
              </a:spcAft>
              <a:buFont typeface="Wingdings" panose="05000000000000000000" pitchFamily="2" charset="2"/>
              <a:buChar char="ü"/>
            </a:pPr>
            <a:r>
              <a:rPr lang="en-US" sz="2400" dirty="0">
                <a:solidFill>
                  <a:schemeClr val="tx1">
                    <a:tint val="75000"/>
                  </a:schemeClr>
                </a:solidFill>
              </a:rPr>
              <a:t>Good practices / lessons learn to highlight?</a:t>
            </a:r>
          </a:p>
          <a:p>
            <a:pPr defTabSz="914400">
              <a:lnSpc>
                <a:spcPct val="90000"/>
              </a:lnSpc>
              <a:spcBef>
                <a:spcPts val="1800"/>
              </a:spcBef>
              <a:spcAft>
                <a:spcPts val="1200"/>
              </a:spcAft>
            </a:pPr>
            <a:endParaRPr lang="en-US" sz="2400" dirty="0">
              <a:solidFill>
                <a:schemeClr val="tx1">
                  <a:tint val="75000"/>
                </a:schemeClr>
              </a:solidFill>
            </a:endParaRPr>
          </a:p>
        </p:txBody>
      </p:sp>
    </p:spTree>
    <p:extLst>
      <p:ext uri="{BB962C8B-B14F-4D97-AF65-F5344CB8AC3E}">
        <p14:creationId xmlns:p14="http://schemas.microsoft.com/office/powerpoint/2010/main" val="3955113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0629" y="271847"/>
            <a:ext cx="11795899" cy="5931243"/>
          </a:xfrm>
          <a:solidFill>
            <a:schemeClr val="bg1"/>
          </a:solidFill>
        </p:spPr>
        <p:txBody>
          <a:bodyPr anchor="ctr">
            <a:noAutofit/>
          </a:bodyPr>
          <a:lstStyle/>
          <a:p>
            <a:pPr algn="ctr"/>
            <a:r>
              <a:rPr lang="en-US" b="1" dirty="0">
                <a:solidFill>
                  <a:srgbClr val="00AEEF"/>
                </a:solidFill>
              </a:rPr>
              <a:t>4. WRAP UP AND CLOSING REMAKRS</a:t>
            </a:r>
            <a:endParaRPr lang="en-US" sz="4000" b="1" i="1" dirty="0">
              <a:solidFill>
                <a:srgbClr val="00AEEF"/>
              </a:solidFill>
            </a:endParaRPr>
          </a:p>
        </p:txBody>
      </p:sp>
    </p:spTree>
    <p:extLst>
      <p:ext uri="{BB962C8B-B14F-4D97-AF65-F5344CB8AC3E}">
        <p14:creationId xmlns:p14="http://schemas.microsoft.com/office/powerpoint/2010/main" val="38475756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979" y="1226870"/>
            <a:ext cx="10969072" cy="5036570"/>
          </a:xfrm>
        </p:spPr>
        <p:txBody>
          <a:bodyPr>
            <a:noAutofit/>
          </a:bodyPr>
          <a:lstStyle/>
          <a:p>
            <a:pPr lvl="0"/>
            <a:r>
              <a:rPr lang="en-US" sz="3000" b="1" i="1" u="sng" dirty="0">
                <a:solidFill>
                  <a:schemeClr val="bg1">
                    <a:lumMod val="50000"/>
                  </a:schemeClr>
                </a:solidFill>
              </a:rPr>
              <a:t>1) Greater focus on integrated protection analysis and enhanced response planning</a:t>
            </a:r>
            <a:endParaRPr lang="en-US" sz="3000" b="1" dirty="0">
              <a:solidFill>
                <a:schemeClr val="bg1">
                  <a:lumMod val="50000"/>
                </a:schemeClr>
              </a:solidFill>
            </a:endParaRPr>
          </a:p>
          <a:p>
            <a:pPr lvl="0"/>
            <a:endParaRPr lang="en-US" sz="2000" dirty="0">
              <a:solidFill>
                <a:schemeClr val="tx1"/>
              </a:solidFill>
            </a:endParaRPr>
          </a:p>
          <a:p>
            <a:pPr lvl="0"/>
            <a:r>
              <a:rPr lang="en-US" sz="2000" dirty="0">
                <a:solidFill>
                  <a:schemeClr val="tx1"/>
                </a:solidFill>
              </a:rPr>
              <a:t>- Focus on ensuring centrality of protection and inclusivity by ensuring that protection risks inform the overall collective analysis – not only through identified protection indicators, but also and most importantly through expert inputs in the collective analysis exercises and key common narrative sections (i.e. context, impact, consequences of the crisis)</a:t>
            </a:r>
          </a:p>
          <a:p>
            <a:pPr lvl="0"/>
            <a:endParaRPr lang="en-US" sz="2000" dirty="0">
              <a:solidFill>
                <a:schemeClr val="tx1"/>
              </a:solidFill>
            </a:endParaRPr>
          </a:p>
          <a:p>
            <a:pPr lvl="0"/>
            <a:r>
              <a:rPr lang="en-US" sz="2000" dirty="0">
                <a:solidFill>
                  <a:schemeClr val="tx1"/>
                </a:solidFill>
              </a:rPr>
              <a:t>- Integrated programming needs to spearhead our engagement with other sectors towards collective protection outcomes and contributing to the principles and objectives of the Centrality of Protection in humanitarian action</a:t>
            </a:r>
          </a:p>
          <a:p>
            <a:pPr lvl="0"/>
            <a:endParaRPr lang="en-US" sz="2000" dirty="0">
              <a:solidFill>
                <a:schemeClr val="tx1"/>
              </a:solidFill>
            </a:endParaRPr>
          </a:p>
          <a:p>
            <a:pPr lvl="0"/>
            <a:r>
              <a:rPr lang="en-US" sz="2000" dirty="0">
                <a:solidFill>
                  <a:schemeClr val="tx1"/>
                </a:solidFill>
              </a:rPr>
              <a:t>- Comprensive response planning (operational footprint) </a:t>
            </a:r>
          </a:p>
        </p:txBody>
      </p:sp>
      <p:sp>
        <p:nvSpPr>
          <p:cNvPr id="4" name="Title 3"/>
          <p:cNvSpPr>
            <a:spLocks noGrp="1"/>
          </p:cNvSpPr>
          <p:nvPr>
            <p:ph type="title"/>
          </p:nvPr>
        </p:nvSpPr>
        <p:spPr>
          <a:xfrm>
            <a:off x="130629" y="147484"/>
            <a:ext cx="11795899" cy="899651"/>
          </a:xfrm>
          <a:solidFill>
            <a:schemeClr val="bg1"/>
          </a:solidFill>
        </p:spPr>
        <p:txBody>
          <a:bodyPr>
            <a:noAutofit/>
          </a:bodyPr>
          <a:lstStyle/>
          <a:p>
            <a:pPr algn="ctr"/>
            <a:endParaRPr lang="en-US" sz="4000" b="1" dirty="0"/>
          </a:p>
        </p:txBody>
      </p:sp>
    </p:spTree>
    <p:extLst>
      <p:ext uri="{BB962C8B-B14F-4D97-AF65-F5344CB8AC3E}">
        <p14:creationId xmlns:p14="http://schemas.microsoft.com/office/powerpoint/2010/main" val="2614563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979" y="1226870"/>
            <a:ext cx="10969072" cy="5036570"/>
          </a:xfrm>
        </p:spPr>
        <p:txBody>
          <a:bodyPr>
            <a:noAutofit/>
          </a:bodyPr>
          <a:lstStyle/>
          <a:p>
            <a:pPr lvl="0"/>
            <a:r>
              <a:rPr lang="en-US" sz="3000" b="1" i="1" u="sng" dirty="0">
                <a:solidFill>
                  <a:schemeClr val="bg1">
                    <a:lumMod val="50000"/>
                  </a:schemeClr>
                </a:solidFill>
              </a:rPr>
              <a:t>2) We need to enhance and harmonized our results framework and response monitoring systems to demonstrate the quality and protection outcomes of field protection responses</a:t>
            </a:r>
          </a:p>
          <a:p>
            <a:endParaRPr lang="en-US" sz="2000" dirty="0">
              <a:solidFill>
                <a:schemeClr val="tx1"/>
              </a:solidFill>
            </a:endParaRPr>
          </a:p>
          <a:p>
            <a:r>
              <a:rPr lang="en-US" sz="2000" dirty="0">
                <a:solidFill>
                  <a:schemeClr val="tx1"/>
                </a:solidFill>
              </a:rPr>
              <a:t>- We will be working on guidance for harmonizing the formulation of results-based strategic objectives based on the affected population priorities, to inform multi-sectoral and sectoral planning</a:t>
            </a:r>
          </a:p>
          <a:p>
            <a:r>
              <a:rPr lang="en-US" sz="2000" dirty="0">
                <a:solidFill>
                  <a:schemeClr val="tx1"/>
                </a:solidFill>
              </a:rPr>
              <a:t>- As well as developing guidance to enhance targeting and estimation of financial requirements (costing) in a comprehensive manner</a:t>
            </a:r>
          </a:p>
          <a:p>
            <a:r>
              <a:rPr lang="en-US" sz="2000" dirty="0">
                <a:solidFill>
                  <a:schemeClr val="tx1"/>
                </a:solidFill>
              </a:rPr>
              <a:t>- Providing support to establish response monitoring systems that allow for better analysis of the evolving situation, measuring it against outcomes</a:t>
            </a:r>
          </a:p>
          <a:p>
            <a:endParaRPr lang="en-US" sz="2000" dirty="0">
              <a:solidFill>
                <a:schemeClr val="tx1"/>
              </a:solidFill>
            </a:endParaRPr>
          </a:p>
          <a:p>
            <a:endParaRPr lang="en-US" sz="2000" dirty="0">
              <a:solidFill>
                <a:schemeClr val="tx1"/>
              </a:solidFill>
            </a:endParaRPr>
          </a:p>
        </p:txBody>
      </p:sp>
      <p:sp>
        <p:nvSpPr>
          <p:cNvPr id="4" name="Title 3"/>
          <p:cNvSpPr>
            <a:spLocks noGrp="1"/>
          </p:cNvSpPr>
          <p:nvPr>
            <p:ph type="title"/>
          </p:nvPr>
        </p:nvSpPr>
        <p:spPr>
          <a:xfrm>
            <a:off x="130629" y="147484"/>
            <a:ext cx="11795899" cy="899651"/>
          </a:xfrm>
          <a:solidFill>
            <a:schemeClr val="bg1"/>
          </a:solidFill>
        </p:spPr>
        <p:txBody>
          <a:bodyPr>
            <a:noAutofit/>
          </a:bodyPr>
          <a:lstStyle/>
          <a:p>
            <a:pPr algn="ctr"/>
            <a:endParaRPr lang="en-US" sz="4000" b="1" dirty="0"/>
          </a:p>
        </p:txBody>
      </p:sp>
    </p:spTree>
    <p:extLst>
      <p:ext uri="{BB962C8B-B14F-4D97-AF65-F5344CB8AC3E}">
        <p14:creationId xmlns:p14="http://schemas.microsoft.com/office/powerpoint/2010/main" val="25805553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979" y="1226870"/>
            <a:ext cx="10969072" cy="5036570"/>
          </a:xfrm>
        </p:spPr>
        <p:txBody>
          <a:bodyPr>
            <a:noAutofit/>
          </a:bodyPr>
          <a:lstStyle/>
          <a:p>
            <a:pPr lvl="0"/>
            <a:r>
              <a:rPr lang="en-US" sz="3000" b="1" i="1" u="sng" dirty="0">
                <a:solidFill>
                  <a:schemeClr val="bg1">
                    <a:lumMod val="50000"/>
                  </a:schemeClr>
                </a:solidFill>
              </a:rPr>
              <a:t>3) Field Support: The global team of GPC and its AoR will work as one to guide / support you during 2021 HPC processes</a:t>
            </a:r>
          </a:p>
          <a:p>
            <a:pPr lvl="0"/>
            <a:endParaRPr lang="en-US" sz="2000" dirty="0">
              <a:solidFill>
                <a:schemeClr val="tx1"/>
              </a:solidFill>
            </a:endParaRPr>
          </a:p>
          <a:p>
            <a:pPr lvl="0"/>
            <a:r>
              <a:rPr lang="en-US" sz="2000" dirty="0">
                <a:solidFill>
                  <a:schemeClr val="tx1"/>
                </a:solidFill>
              </a:rPr>
              <a:t>- Dedicated team to provide remote support and as required field support as much as possible – more details to be provided soon</a:t>
            </a:r>
          </a:p>
          <a:p>
            <a:pPr lvl="0"/>
            <a:r>
              <a:rPr lang="en-US" sz="2000" dirty="0">
                <a:solidFill>
                  <a:schemeClr val="tx1"/>
                </a:solidFill>
              </a:rPr>
              <a:t>- Global advocacy support with OCHA, Global Clusters, Lead Agencies and Donors as needed</a:t>
            </a:r>
          </a:p>
          <a:p>
            <a:endParaRPr lang="en-US" sz="2000" dirty="0">
              <a:solidFill>
                <a:schemeClr val="tx1"/>
              </a:solidFill>
            </a:endParaRPr>
          </a:p>
        </p:txBody>
      </p:sp>
      <p:sp>
        <p:nvSpPr>
          <p:cNvPr id="4" name="Title 3"/>
          <p:cNvSpPr>
            <a:spLocks noGrp="1"/>
          </p:cNvSpPr>
          <p:nvPr>
            <p:ph type="title"/>
          </p:nvPr>
        </p:nvSpPr>
        <p:spPr>
          <a:xfrm>
            <a:off x="130629" y="147484"/>
            <a:ext cx="11795899" cy="899651"/>
          </a:xfrm>
          <a:solidFill>
            <a:schemeClr val="bg1"/>
          </a:solidFill>
        </p:spPr>
        <p:txBody>
          <a:bodyPr>
            <a:noAutofit/>
          </a:bodyPr>
          <a:lstStyle/>
          <a:p>
            <a:pPr algn="ctr"/>
            <a:endParaRPr lang="en-US" sz="4000" b="1" dirty="0"/>
          </a:p>
        </p:txBody>
      </p:sp>
    </p:spTree>
    <p:extLst>
      <p:ext uri="{BB962C8B-B14F-4D97-AF65-F5344CB8AC3E}">
        <p14:creationId xmlns:p14="http://schemas.microsoft.com/office/powerpoint/2010/main" val="39411870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0629" y="147483"/>
            <a:ext cx="11795899" cy="3485403"/>
          </a:xfrm>
          <a:solidFill>
            <a:schemeClr val="bg1"/>
          </a:solidFill>
        </p:spPr>
        <p:txBody>
          <a:bodyPr>
            <a:noAutofit/>
          </a:bodyPr>
          <a:lstStyle/>
          <a:p>
            <a:pPr algn="ctr"/>
            <a:r>
              <a:rPr lang="en-US" b="1" dirty="0"/>
              <a:t>THANKS!</a:t>
            </a:r>
          </a:p>
        </p:txBody>
      </p:sp>
    </p:spTree>
    <p:extLst>
      <p:ext uri="{BB962C8B-B14F-4D97-AF65-F5344CB8AC3E}">
        <p14:creationId xmlns:p14="http://schemas.microsoft.com/office/powerpoint/2010/main" val="4202302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7128" y="247134"/>
            <a:ext cx="11795899" cy="2001796"/>
          </a:xfrm>
          <a:solidFill>
            <a:schemeClr val="bg1"/>
          </a:solidFill>
        </p:spPr>
        <p:txBody>
          <a:bodyPr>
            <a:noAutofit/>
          </a:bodyPr>
          <a:lstStyle/>
          <a:p>
            <a:r>
              <a:rPr lang="en-US" sz="4000" b="1" dirty="0">
                <a:solidFill>
                  <a:schemeClr val="bg1">
                    <a:lumMod val="50000"/>
                  </a:schemeClr>
                </a:solidFill>
              </a:rPr>
              <a:t>1. We are advocating for a </a:t>
            </a:r>
            <a:r>
              <a:rPr lang="en-US" sz="4000" b="1" u="sng" dirty="0">
                <a:solidFill>
                  <a:schemeClr val="bg1">
                    <a:lumMod val="50000"/>
                  </a:schemeClr>
                </a:solidFill>
              </a:rPr>
              <a:t>simplified</a:t>
            </a:r>
            <a:r>
              <a:rPr lang="en-US" sz="4000" b="1" dirty="0">
                <a:solidFill>
                  <a:schemeClr val="bg1">
                    <a:lumMod val="50000"/>
                  </a:schemeClr>
                </a:solidFill>
              </a:rPr>
              <a:t> 2021 HPC process, considering this year challenges and multiple processes</a:t>
            </a:r>
            <a:br>
              <a:rPr lang="en-US" sz="4000" b="1" dirty="0">
                <a:solidFill>
                  <a:schemeClr val="bg1">
                    <a:lumMod val="50000"/>
                  </a:schemeClr>
                </a:solidFill>
              </a:rPr>
            </a:br>
            <a:endParaRPr lang="en-US" sz="4000" b="1" dirty="0">
              <a:solidFill>
                <a:schemeClr val="bg1">
                  <a:lumMod val="50000"/>
                </a:schemeClr>
              </a:solidFill>
            </a:endParaRPr>
          </a:p>
        </p:txBody>
      </p:sp>
      <p:pic>
        <p:nvPicPr>
          <p:cNvPr id="7" name="Picture 6">
            <a:extLst>
              <a:ext uri="{FF2B5EF4-FFF2-40B4-BE49-F238E27FC236}">
                <a16:creationId xmlns:a16="http://schemas.microsoft.com/office/drawing/2014/main" id="{83AB0145-A255-418F-9E7E-02D8A343723A}"/>
              </a:ext>
            </a:extLst>
          </p:cNvPr>
          <p:cNvPicPr>
            <a:picLocks noChangeAspect="1"/>
          </p:cNvPicPr>
          <p:nvPr/>
        </p:nvPicPr>
        <p:blipFill>
          <a:blip r:embed="rId3"/>
          <a:stretch>
            <a:fillRect/>
          </a:stretch>
        </p:blipFill>
        <p:spPr>
          <a:xfrm>
            <a:off x="266555" y="2248930"/>
            <a:ext cx="5345533" cy="3225113"/>
          </a:xfrm>
          <a:prstGeom prst="rect">
            <a:avLst/>
          </a:prstGeom>
        </p:spPr>
      </p:pic>
      <p:sp>
        <p:nvSpPr>
          <p:cNvPr id="5" name="Text Placeholder 2">
            <a:extLst>
              <a:ext uri="{FF2B5EF4-FFF2-40B4-BE49-F238E27FC236}">
                <a16:creationId xmlns:a16="http://schemas.microsoft.com/office/drawing/2014/main" id="{E3CBDCFA-AEA9-4B22-B113-2A65F3C216F9}"/>
              </a:ext>
            </a:extLst>
          </p:cNvPr>
          <p:cNvSpPr>
            <a:spLocks noGrp="1"/>
          </p:cNvSpPr>
          <p:nvPr>
            <p:ph type="body" idx="1"/>
          </p:nvPr>
        </p:nvSpPr>
        <p:spPr>
          <a:xfrm>
            <a:off x="5721181" y="2508423"/>
            <a:ext cx="6054811" cy="3645243"/>
          </a:xfrm>
        </p:spPr>
        <p:txBody>
          <a:bodyPr>
            <a:noAutofit/>
          </a:bodyPr>
          <a:lstStyle/>
          <a:p>
            <a:pPr marL="457200" lvl="0" indent="-457200">
              <a:spcBef>
                <a:spcPts val="1800"/>
              </a:spcBef>
              <a:spcAft>
                <a:spcPts val="1200"/>
              </a:spcAft>
              <a:buFont typeface="Wingdings" panose="05000000000000000000" pitchFamily="2" charset="2"/>
              <a:buChar char="ü"/>
            </a:pPr>
            <a:r>
              <a:rPr lang="en-US" sz="2000" dirty="0"/>
              <a:t>We have advocated with all Global Clusters to ensure a simplified JIAF Guidance (to be used for HNOs 2021).</a:t>
            </a:r>
          </a:p>
          <a:p>
            <a:pPr marL="457200" lvl="0" indent="-457200">
              <a:spcBef>
                <a:spcPts val="1800"/>
              </a:spcBef>
              <a:spcAft>
                <a:spcPts val="1200"/>
              </a:spcAft>
              <a:buFont typeface="Wingdings" panose="05000000000000000000" pitchFamily="2" charset="2"/>
              <a:buChar char="ü"/>
            </a:pPr>
            <a:r>
              <a:rPr lang="en-US" sz="2000" dirty="0"/>
              <a:t>We are advocating that no major changes are introduced this year in HPC processes (i.e. </a:t>
            </a:r>
            <a:r>
              <a:rPr lang="en-US" sz="2000" b="1" dirty="0"/>
              <a:t>no change in costing methodologies used in 2020</a:t>
            </a:r>
            <a:r>
              <a:rPr lang="en-US" sz="2000" dirty="0"/>
              <a:t>)</a:t>
            </a:r>
          </a:p>
          <a:p>
            <a:pPr marL="457200" indent="-457200">
              <a:spcBef>
                <a:spcPts val="1800"/>
              </a:spcBef>
              <a:spcAft>
                <a:spcPts val="1200"/>
              </a:spcAft>
              <a:buFont typeface="Wingdings" panose="05000000000000000000" pitchFamily="2" charset="2"/>
              <a:buChar char="ü"/>
            </a:pPr>
            <a:endParaRPr lang="en-US" sz="2000" dirty="0"/>
          </a:p>
          <a:p>
            <a:pPr marL="457200" indent="-457200">
              <a:spcBef>
                <a:spcPts val="1800"/>
              </a:spcBef>
              <a:spcAft>
                <a:spcPts val="1200"/>
              </a:spcAft>
              <a:buFont typeface="Wingdings" panose="05000000000000000000" pitchFamily="2" charset="2"/>
              <a:buChar char="ü"/>
            </a:pPr>
            <a:endParaRPr lang="en-US" sz="2000" dirty="0"/>
          </a:p>
          <a:p>
            <a:pPr marL="457200" indent="-457200">
              <a:spcBef>
                <a:spcPts val="1800"/>
              </a:spcBef>
              <a:spcAft>
                <a:spcPts val="1200"/>
              </a:spcAft>
              <a:buFont typeface="Wingdings" panose="05000000000000000000" pitchFamily="2" charset="2"/>
              <a:buChar char="ü"/>
            </a:pPr>
            <a:endParaRPr lang="en-US" sz="2000" dirty="0"/>
          </a:p>
        </p:txBody>
      </p:sp>
    </p:spTree>
    <p:extLst>
      <p:ext uri="{BB962C8B-B14F-4D97-AF65-F5344CB8AC3E}">
        <p14:creationId xmlns:p14="http://schemas.microsoft.com/office/powerpoint/2010/main" val="3966817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0126" y="185349"/>
            <a:ext cx="11795899" cy="1915298"/>
          </a:xfrm>
          <a:solidFill>
            <a:schemeClr val="bg1"/>
          </a:solidFill>
        </p:spPr>
        <p:txBody>
          <a:bodyPr>
            <a:noAutofit/>
          </a:bodyPr>
          <a:lstStyle/>
          <a:p>
            <a:r>
              <a:rPr lang="en-US" sz="4000" b="1" dirty="0">
                <a:solidFill>
                  <a:schemeClr val="bg1">
                    <a:lumMod val="50000"/>
                  </a:schemeClr>
                </a:solidFill>
              </a:rPr>
              <a:t>2. Joint analysis of protection risks, violations and harm should be a </a:t>
            </a:r>
            <a:r>
              <a:rPr lang="en-US" sz="4000" b="1" u="sng" dirty="0">
                <a:solidFill>
                  <a:schemeClr val="bg1">
                    <a:lumMod val="50000"/>
                  </a:schemeClr>
                </a:solidFill>
              </a:rPr>
              <a:t>central element </a:t>
            </a:r>
            <a:r>
              <a:rPr lang="en-US" sz="4000" b="1" dirty="0">
                <a:solidFill>
                  <a:schemeClr val="bg1">
                    <a:lumMod val="50000"/>
                  </a:schemeClr>
                </a:solidFill>
              </a:rPr>
              <a:t>of inter-sectoral analysis (HNOs)</a:t>
            </a:r>
          </a:p>
        </p:txBody>
      </p:sp>
      <p:pic>
        <p:nvPicPr>
          <p:cNvPr id="5" name="Picture 4">
            <a:extLst>
              <a:ext uri="{FF2B5EF4-FFF2-40B4-BE49-F238E27FC236}">
                <a16:creationId xmlns:a16="http://schemas.microsoft.com/office/drawing/2014/main" id="{BAA0EB62-AB9F-4941-931F-689EEDBAE75C}"/>
              </a:ext>
            </a:extLst>
          </p:cNvPr>
          <p:cNvPicPr>
            <a:picLocks noChangeAspect="1"/>
          </p:cNvPicPr>
          <p:nvPr/>
        </p:nvPicPr>
        <p:blipFill>
          <a:blip r:embed="rId3"/>
          <a:stretch>
            <a:fillRect/>
          </a:stretch>
        </p:blipFill>
        <p:spPr>
          <a:xfrm>
            <a:off x="904103" y="2783360"/>
            <a:ext cx="3781773" cy="3110813"/>
          </a:xfrm>
          <a:prstGeom prst="rect">
            <a:avLst/>
          </a:prstGeom>
        </p:spPr>
      </p:pic>
      <p:sp>
        <p:nvSpPr>
          <p:cNvPr id="6" name="Text Placeholder 2">
            <a:extLst>
              <a:ext uri="{FF2B5EF4-FFF2-40B4-BE49-F238E27FC236}">
                <a16:creationId xmlns:a16="http://schemas.microsoft.com/office/drawing/2014/main" id="{4D77CA83-03A5-4FEE-9C2A-AE6463438A78}"/>
              </a:ext>
            </a:extLst>
          </p:cNvPr>
          <p:cNvSpPr>
            <a:spLocks noGrp="1"/>
          </p:cNvSpPr>
          <p:nvPr>
            <p:ph type="body" idx="1"/>
          </p:nvPr>
        </p:nvSpPr>
        <p:spPr>
          <a:xfrm>
            <a:off x="5721181" y="2496066"/>
            <a:ext cx="6054811" cy="3645243"/>
          </a:xfrm>
        </p:spPr>
        <p:txBody>
          <a:bodyPr>
            <a:noAutofit/>
          </a:bodyPr>
          <a:lstStyle/>
          <a:p>
            <a:pPr marL="457200" lvl="0" indent="-457200">
              <a:spcBef>
                <a:spcPts val="1800"/>
              </a:spcBef>
              <a:spcAft>
                <a:spcPts val="1200"/>
              </a:spcAft>
              <a:buFont typeface="Wingdings" panose="05000000000000000000" pitchFamily="2" charset="2"/>
              <a:buChar char="ü"/>
            </a:pPr>
            <a:r>
              <a:rPr lang="en-US" sz="2000" dirty="0"/>
              <a:t>We have worked within JIAG to ensure the </a:t>
            </a:r>
            <a:r>
              <a:rPr lang="en-US" sz="2000" b="1" dirty="0"/>
              <a:t>analysis of protection risks, threats and vulnerabilities is a key element of the JIAF/HNO methodology</a:t>
            </a:r>
            <a:r>
              <a:rPr lang="en-US" sz="2000" dirty="0"/>
              <a:t> (in line with Centrality of Protection principle)</a:t>
            </a:r>
          </a:p>
          <a:p>
            <a:pPr marL="457200" lvl="0" indent="-457200">
              <a:spcBef>
                <a:spcPts val="1800"/>
              </a:spcBef>
              <a:spcAft>
                <a:spcPts val="1200"/>
              </a:spcAft>
              <a:buFont typeface="Wingdings" panose="05000000000000000000" pitchFamily="2" charset="2"/>
              <a:buChar char="ü"/>
            </a:pPr>
            <a:r>
              <a:rPr lang="en-US" sz="2000" dirty="0"/>
              <a:t>Particular to define the </a:t>
            </a:r>
            <a:r>
              <a:rPr lang="en-US" sz="2000" b="1" dirty="0"/>
              <a:t>scope </a:t>
            </a:r>
            <a:r>
              <a:rPr lang="en-US" sz="2000" dirty="0"/>
              <a:t>of the humanitarian analysis and response, i.e. jointly agree on </a:t>
            </a:r>
            <a:r>
              <a:rPr lang="en-US" sz="2000" b="1" dirty="0"/>
              <a:t>priority affected geographical areas and population groups</a:t>
            </a:r>
            <a:r>
              <a:rPr lang="en-US" sz="2000" dirty="0"/>
              <a:t>.</a:t>
            </a:r>
          </a:p>
          <a:p>
            <a:pPr marL="457200" lvl="0" indent="-457200">
              <a:spcBef>
                <a:spcPts val="1800"/>
              </a:spcBef>
              <a:spcAft>
                <a:spcPts val="1200"/>
              </a:spcAft>
              <a:buFont typeface="Wingdings" panose="05000000000000000000" pitchFamily="2" charset="2"/>
              <a:buChar char="ü"/>
            </a:pPr>
            <a:r>
              <a:rPr lang="en-US" sz="2000" dirty="0"/>
              <a:t>And to identify </a:t>
            </a:r>
            <a:r>
              <a:rPr lang="en-US" sz="2000" b="1" dirty="0"/>
              <a:t>key underlying factors </a:t>
            </a:r>
            <a:r>
              <a:rPr lang="en-US" sz="2000" dirty="0"/>
              <a:t>driving humanitarian consequences / conditions</a:t>
            </a:r>
          </a:p>
        </p:txBody>
      </p:sp>
    </p:spTree>
    <p:extLst>
      <p:ext uri="{BB962C8B-B14F-4D97-AF65-F5344CB8AC3E}">
        <p14:creationId xmlns:p14="http://schemas.microsoft.com/office/powerpoint/2010/main" val="137381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9485" y="296563"/>
            <a:ext cx="11795899" cy="1309815"/>
          </a:xfrm>
          <a:solidFill>
            <a:schemeClr val="bg1"/>
          </a:solidFill>
        </p:spPr>
        <p:txBody>
          <a:bodyPr>
            <a:noAutofit/>
          </a:bodyPr>
          <a:lstStyle/>
          <a:p>
            <a:r>
              <a:rPr lang="en-US" sz="4000" b="1" dirty="0">
                <a:solidFill>
                  <a:schemeClr val="bg1">
                    <a:lumMod val="50000"/>
                  </a:schemeClr>
                </a:solidFill>
              </a:rPr>
              <a:t>3. We need to address the </a:t>
            </a:r>
            <a:r>
              <a:rPr lang="en-US" sz="4000" b="1" u="sng" dirty="0">
                <a:solidFill>
                  <a:schemeClr val="bg1">
                    <a:lumMod val="50000"/>
                  </a:schemeClr>
                </a:solidFill>
              </a:rPr>
              <a:t>under-representation</a:t>
            </a:r>
            <a:r>
              <a:rPr lang="en-US" sz="4000" b="1" dirty="0">
                <a:solidFill>
                  <a:schemeClr val="bg1">
                    <a:lumMod val="50000"/>
                  </a:schemeClr>
                </a:solidFill>
              </a:rPr>
              <a:t> and </a:t>
            </a:r>
            <a:r>
              <a:rPr lang="en-US" sz="4000" b="1" u="sng" dirty="0">
                <a:solidFill>
                  <a:schemeClr val="bg1">
                    <a:lumMod val="50000"/>
                  </a:schemeClr>
                </a:solidFill>
              </a:rPr>
              <a:t>under-funding</a:t>
            </a:r>
            <a:r>
              <a:rPr lang="en-US" sz="4000" b="1" dirty="0">
                <a:solidFill>
                  <a:schemeClr val="bg1">
                    <a:lumMod val="50000"/>
                  </a:schemeClr>
                </a:solidFill>
              </a:rPr>
              <a:t> of protection responses</a:t>
            </a:r>
          </a:p>
        </p:txBody>
      </p:sp>
      <p:pic>
        <p:nvPicPr>
          <p:cNvPr id="6" name="Picture 5">
            <a:extLst>
              <a:ext uri="{FF2B5EF4-FFF2-40B4-BE49-F238E27FC236}">
                <a16:creationId xmlns:a16="http://schemas.microsoft.com/office/drawing/2014/main" id="{5ADF6018-6645-42C9-AFB7-B444661AC56E}"/>
              </a:ext>
            </a:extLst>
          </p:cNvPr>
          <p:cNvPicPr>
            <a:picLocks noChangeAspect="1"/>
          </p:cNvPicPr>
          <p:nvPr/>
        </p:nvPicPr>
        <p:blipFill>
          <a:blip r:embed="rId3"/>
          <a:stretch>
            <a:fillRect/>
          </a:stretch>
        </p:blipFill>
        <p:spPr>
          <a:xfrm>
            <a:off x="4366797" y="1725031"/>
            <a:ext cx="6544223" cy="2789193"/>
          </a:xfrm>
          <a:prstGeom prst="rect">
            <a:avLst/>
          </a:prstGeom>
        </p:spPr>
      </p:pic>
      <p:pic>
        <p:nvPicPr>
          <p:cNvPr id="7" name="Picture 6">
            <a:extLst>
              <a:ext uri="{FF2B5EF4-FFF2-40B4-BE49-F238E27FC236}">
                <a16:creationId xmlns:a16="http://schemas.microsoft.com/office/drawing/2014/main" id="{6975DD83-C00B-4BE6-AAE2-D76070CF77B5}"/>
              </a:ext>
            </a:extLst>
          </p:cNvPr>
          <p:cNvPicPr>
            <a:picLocks noChangeAspect="1"/>
          </p:cNvPicPr>
          <p:nvPr/>
        </p:nvPicPr>
        <p:blipFill>
          <a:blip r:embed="rId4"/>
          <a:stretch>
            <a:fillRect/>
          </a:stretch>
        </p:blipFill>
        <p:spPr>
          <a:xfrm>
            <a:off x="944225" y="1959322"/>
            <a:ext cx="2083182" cy="2231981"/>
          </a:xfrm>
          <a:prstGeom prst="rect">
            <a:avLst/>
          </a:prstGeom>
        </p:spPr>
      </p:pic>
      <p:sp>
        <p:nvSpPr>
          <p:cNvPr id="5" name="Text Placeholder 2">
            <a:extLst>
              <a:ext uri="{FF2B5EF4-FFF2-40B4-BE49-F238E27FC236}">
                <a16:creationId xmlns:a16="http://schemas.microsoft.com/office/drawing/2014/main" id="{7AE26553-E717-4483-85BB-F350C3291E14}"/>
              </a:ext>
            </a:extLst>
          </p:cNvPr>
          <p:cNvSpPr>
            <a:spLocks noGrp="1"/>
          </p:cNvSpPr>
          <p:nvPr>
            <p:ph type="body" idx="1"/>
          </p:nvPr>
        </p:nvSpPr>
        <p:spPr>
          <a:xfrm>
            <a:off x="457201" y="4978381"/>
            <a:ext cx="11318792" cy="1274141"/>
          </a:xfrm>
        </p:spPr>
        <p:txBody>
          <a:bodyPr>
            <a:noAutofit/>
          </a:bodyPr>
          <a:lstStyle/>
          <a:p>
            <a:pPr marL="457200" lvl="0" indent="-457200">
              <a:spcBef>
                <a:spcPts val="1800"/>
              </a:spcBef>
              <a:spcAft>
                <a:spcPts val="1200"/>
              </a:spcAft>
              <a:buFont typeface="Wingdings" panose="05000000000000000000" pitchFamily="2" charset="2"/>
              <a:buChar char="ü"/>
            </a:pPr>
            <a:r>
              <a:rPr lang="en-US" sz="2000" dirty="0"/>
              <a:t>We are setting </a:t>
            </a:r>
            <a:r>
              <a:rPr lang="en-US" sz="2000" b="1" dirty="0"/>
              <a:t>targets and benchmarks </a:t>
            </a:r>
            <a:r>
              <a:rPr lang="en-US" sz="2000" dirty="0"/>
              <a:t>against our minimum package: (1) protection should constitute at least </a:t>
            </a:r>
            <a:r>
              <a:rPr lang="en-US" sz="2000" b="1" dirty="0"/>
              <a:t>15-20%</a:t>
            </a:r>
            <a:r>
              <a:rPr lang="en-US" sz="2000" dirty="0"/>
              <a:t> of total humanitarian requirements, (2) it should be funded at least at </a:t>
            </a:r>
            <a:r>
              <a:rPr lang="en-US" sz="2000" b="1" dirty="0"/>
              <a:t>50%</a:t>
            </a:r>
            <a:r>
              <a:rPr lang="en-US" sz="2000" dirty="0"/>
              <a:t>, and (3) other clusters mainstream protection through at least </a:t>
            </a:r>
            <a:r>
              <a:rPr lang="en-US" sz="2000" b="1" dirty="0"/>
              <a:t>5%</a:t>
            </a:r>
            <a:r>
              <a:rPr lang="en-US" sz="2000" dirty="0"/>
              <a:t> of their </a:t>
            </a:r>
            <a:r>
              <a:rPr lang="en-US" sz="2000" dirty="0" err="1"/>
              <a:t>programmes</a:t>
            </a:r>
            <a:r>
              <a:rPr lang="en-US" sz="2000" dirty="0"/>
              <a:t>. </a:t>
            </a:r>
          </a:p>
          <a:p>
            <a:pPr marL="457200" lvl="0" indent="-457200">
              <a:spcBef>
                <a:spcPts val="1800"/>
              </a:spcBef>
              <a:spcAft>
                <a:spcPts val="1200"/>
              </a:spcAft>
              <a:buFont typeface="Wingdings" panose="05000000000000000000" pitchFamily="2" charset="2"/>
              <a:buChar char="ü"/>
            </a:pPr>
            <a:r>
              <a:rPr lang="en-US" sz="2000" dirty="0"/>
              <a:t>We will continue active dialogue with donors to boost protection resources. </a:t>
            </a:r>
          </a:p>
          <a:p>
            <a:pPr marL="457200" lvl="0" indent="-457200">
              <a:spcBef>
                <a:spcPts val="1800"/>
              </a:spcBef>
              <a:spcAft>
                <a:spcPts val="1200"/>
              </a:spcAft>
              <a:buFont typeface="Wingdings" panose="05000000000000000000" pitchFamily="2" charset="2"/>
              <a:buChar char="ü"/>
            </a:pPr>
            <a:endParaRPr lang="en-US" sz="2000" dirty="0"/>
          </a:p>
        </p:txBody>
      </p:sp>
    </p:spTree>
    <p:extLst>
      <p:ext uri="{BB962C8B-B14F-4D97-AF65-F5344CB8AC3E}">
        <p14:creationId xmlns:p14="http://schemas.microsoft.com/office/powerpoint/2010/main" val="244247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7128" y="247134"/>
            <a:ext cx="11795899" cy="1359243"/>
          </a:xfrm>
          <a:solidFill>
            <a:schemeClr val="bg1"/>
          </a:solidFill>
        </p:spPr>
        <p:txBody>
          <a:bodyPr>
            <a:noAutofit/>
          </a:bodyPr>
          <a:lstStyle/>
          <a:p>
            <a:r>
              <a:rPr lang="en-US" sz="4000" b="1" dirty="0">
                <a:solidFill>
                  <a:schemeClr val="bg1">
                    <a:lumMod val="50000"/>
                  </a:schemeClr>
                </a:solidFill>
              </a:rPr>
              <a:t>4. We should reinforce our efforts to ensure </a:t>
            </a:r>
            <a:r>
              <a:rPr lang="en-US" sz="4000" b="1" u="sng" dirty="0">
                <a:solidFill>
                  <a:schemeClr val="bg1">
                    <a:lumMod val="50000"/>
                  </a:schemeClr>
                </a:solidFill>
              </a:rPr>
              <a:t>inclusive</a:t>
            </a:r>
            <a:r>
              <a:rPr lang="en-US" sz="4000" b="1" dirty="0">
                <a:solidFill>
                  <a:schemeClr val="bg1">
                    <a:lumMod val="50000"/>
                  </a:schemeClr>
                </a:solidFill>
              </a:rPr>
              <a:t> and </a:t>
            </a:r>
            <a:r>
              <a:rPr lang="en-US" sz="4000" b="1" u="sng" dirty="0">
                <a:solidFill>
                  <a:schemeClr val="bg1">
                    <a:lumMod val="50000"/>
                  </a:schemeClr>
                </a:solidFill>
              </a:rPr>
              <a:t>people-</a:t>
            </a:r>
            <a:r>
              <a:rPr lang="en-US" sz="4000" b="1" u="sng" dirty="0" err="1">
                <a:solidFill>
                  <a:schemeClr val="bg1">
                    <a:lumMod val="50000"/>
                  </a:schemeClr>
                </a:solidFill>
              </a:rPr>
              <a:t>centred</a:t>
            </a:r>
            <a:r>
              <a:rPr lang="en-US" sz="4000" b="1" dirty="0">
                <a:solidFill>
                  <a:schemeClr val="bg1">
                    <a:lumMod val="50000"/>
                  </a:schemeClr>
                </a:solidFill>
              </a:rPr>
              <a:t> HNOs/HRPs </a:t>
            </a:r>
          </a:p>
        </p:txBody>
      </p:sp>
      <p:pic>
        <p:nvPicPr>
          <p:cNvPr id="9" name="Picture 8">
            <a:extLst>
              <a:ext uri="{FF2B5EF4-FFF2-40B4-BE49-F238E27FC236}">
                <a16:creationId xmlns:a16="http://schemas.microsoft.com/office/drawing/2014/main" id="{DD499D27-EC07-42AD-9C9D-0C8424D2CCF0}"/>
              </a:ext>
            </a:extLst>
          </p:cNvPr>
          <p:cNvPicPr>
            <a:picLocks noChangeAspect="1"/>
          </p:cNvPicPr>
          <p:nvPr/>
        </p:nvPicPr>
        <p:blipFill>
          <a:blip r:embed="rId3"/>
          <a:stretch>
            <a:fillRect/>
          </a:stretch>
        </p:blipFill>
        <p:spPr>
          <a:xfrm>
            <a:off x="606640" y="2301580"/>
            <a:ext cx="2808861" cy="3901514"/>
          </a:xfrm>
          <a:prstGeom prst="rect">
            <a:avLst/>
          </a:prstGeom>
        </p:spPr>
      </p:pic>
      <p:sp>
        <p:nvSpPr>
          <p:cNvPr id="6" name="Text Placeholder 2">
            <a:extLst>
              <a:ext uri="{FF2B5EF4-FFF2-40B4-BE49-F238E27FC236}">
                <a16:creationId xmlns:a16="http://schemas.microsoft.com/office/drawing/2014/main" id="{08BDAB4D-8B55-457B-9CEC-7561979ED93F}"/>
              </a:ext>
            </a:extLst>
          </p:cNvPr>
          <p:cNvSpPr>
            <a:spLocks noGrp="1"/>
          </p:cNvSpPr>
          <p:nvPr>
            <p:ph type="body" idx="1"/>
          </p:nvPr>
        </p:nvSpPr>
        <p:spPr>
          <a:xfrm>
            <a:off x="4559643" y="2301580"/>
            <a:ext cx="7216349" cy="3839729"/>
          </a:xfrm>
        </p:spPr>
        <p:txBody>
          <a:bodyPr>
            <a:noAutofit/>
          </a:bodyPr>
          <a:lstStyle/>
          <a:p>
            <a:pPr marL="457200" lvl="0" indent="-457200">
              <a:spcBef>
                <a:spcPts val="1800"/>
              </a:spcBef>
              <a:spcAft>
                <a:spcPts val="1200"/>
              </a:spcAft>
              <a:buFont typeface="Wingdings" panose="05000000000000000000" pitchFamily="2" charset="2"/>
              <a:buChar char="ü"/>
            </a:pPr>
            <a:r>
              <a:rPr lang="en-US" sz="2000" dirty="0"/>
              <a:t>Enhanced efforts to ensure </a:t>
            </a:r>
            <a:r>
              <a:rPr lang="en-US" sz="2000" b="1" dirty="0"/>
              <a:t>inclusivity </a:t>
            </a:r>
            <a:r>
              <a:rPr lang="en-US" sz="2000" dirty="0"/>
              <a:t>through disaggregated analysis of the differential impacts of the crisis on diverse groups of people (i.e. gender, age groups, disability and other diversity characteristics), both in the inter-sectoral as well as the protection sector-specific sections </a:t>
            </a:r>
          </a:p>
          <a:p>
            <a:pPr marL="457200" lvl="0" indent="-457200">
              <a:spcBef>
                <a:spcPts val="1800"/>
              </a:spcBef>
              <a:spcAft>
                <a:spcPts val="1200"/>
              </a:spcAft>
              <a:buFont typeface="Wingdings" panose="05000000000000000000" pitchFamily="2" charset="2"/>
              <a:buChar char="ü"/>
            </a:pPr>
            <a:r>
              <a:rPr lang="en-US" sz="2000" dirty="0"/>
              <a:t>- Enhanced efforts to consider </a:t>
            </a:r>
            <a:r>
              <a:rPr lang="en-US" sz="2000" b="1" dirty="0"/>
              <a:t>priorities of affected populations </a:t>
            </a:r>
            <a:r>
              <a:rPr lang="en-US" sz="2000" dirty="0"/>
              <a:t>to inform the analysis and promote community active participation through enhanced communication and engagement with communities throughout the project cycle, by identifying and leveraging community resources and capacities. </a:t>
            </a:r>
          </a:p>
          <a:p>
            <a:pPr marL="457200" lvl="0" indent="-457200">
              <a:spcBef>
                <a:spcPts val="1800"/>
              </a:spcBef>
              <a:spcAft>
                <a:spcPts val="1200"/>
              </a:spcAft>
              <a:buFont typeface="Wingdings" panose="05000000000000000000" pitchFamily="2" charset="2"/>
              <a:buChar char="ü"/>
            </a:pPr>
            <a:endParaRPr lang="en-US" sz="2000" dirty="0"/>
          </a:p>
        </p:txBody>
      </p:sp>
    </p:spTree>
    <p:extLst>
      <p:ext uri="{BB962C8B-B14F-4D97-AF65-F5344CB8AC3E}">
        <p14:creationId xmlns:p14="http://schemas.microsoft.com/office/powerpoint/2010/main" val="1303576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7128" y="210063"/>
            <a:ext cx="11795899" cy="1581667"/>
          </a:xfrm>
          <a:solidFill>
            <a:schemeClr val="bg1"/>
          </a:solidFill>
        </p:spPr>
        <p:txBody>
          <a:bodyPr>
            <a:noAutofit/>
          </a:bodyPr>
          <a:lstStyle/>
          <a:p>
            <a:r>
              <a:rPr lang="en-US" sz="4000" b="1" dirty="0">
                <a:solidFill>
                  <a:schemeClr val="bg1">
                    <a:lumMod val="50000"/>
                  </a:schemeClr>
                </a:solidFill>
              </a:rPr>
              <a:t>5. We aim to strengthen and expand </a:t>
            </a:r>
            <a:r>
              <a:rPr lang="en-US" sz="4000" b="1" u="sng" dirty="0">
                <a:solidFill>
                  <a:schemeClr val="bg1">
                    <a:lumMod val="50000"/>
                  </a:schemeClr>
                </a:solidFill>
              </a:rPr>
              <a:t>integrated approaches </a:t>
            </a:r>
            <a:r>
              <a:rPr lang="en-US" sz="4000" b="1" dirty="0">
                <a:solidFill>
                  <a:schemeClr val="bg1">
                    <a:lumMod val="50000"/>
                  </a:schemeClr>
                </a:solidFill>
              </a:rPr>
              <a:t>and </a:t>
            </a:r>
            <a:r>
              <a:rPr lang="en-US" sz="4000" b="1" u="sng" dirty="0">
                <a:solidFill>
                  <a:schemeClr val="bg1">
                    <a:lumMod val="50000"/>
                  </a:schemeClr>
                </a:solidFill>
              </a:rPr>
              <a:t>multi-sectoral responses</a:t>
            </a:r>
          </a:p>
        </p:txBody>
      </p:sp>
      <p:pic>
        <p:nvPicPr>
          <p:cNvPr id="6" name="Picture 5">
            <a:extLst>
              <a:ext uri="{FF2B5EF4-FFF2-40B4-BE49-F238E27FC236}">
                <a16:creationId xmlns:a16="http://schemas.microsoft.com/office/drawing/2014/main" id="{71BECA57-1543-4777-9B4F-5CDF494AF057}"/>
              </a:ext>
            </a:extLst>
          </p:cNvPr>
          <p:cNvPicPr>
            <a:picLocks noChangeAspect="1"/>
          </p:cNvPicPr>
          <p:nvPr/>
        </p:nvPicPr>
        <p:blipFill>
          <a:blip r:embed="rId3"/>
          <a:stretch>
            <a:fillRect/>
          </a:stretch>
        </p:blipFill>
        <p:spPr>
          <a:xfrm>
            <a:off x="345263" y="2199507"/>
            <a:ext cx="3016309" cy="3997408"/>
          </a:xfrm>
          <a:prstGeom prst="rect">
            <a:avLst/>
          </a:prstGeom>
        </p:spPr>
      </p:pic>
      <p:sp>
        <p:nvSpPr>
          <p:cNvPr id="9" name="Text Placeholder 2">
            <a:extLst>
              <a:ext uri="{FF2B5EF4-FFF2-40B4-BE49-F238E27FC236}">
                <a16:creationId xmlns:a16="http://schemas.microsoft.com/office/drawing/2014/main" id="{81585A40-C888-4EF3-BFAC-E4F29AABF1FE}"/>
              </a:ext>
            </a:extLst>
          </p:cNvPr>
          <p:cNvSpPr>
            <a:spLocks noGrp="1"/>
          </p:cNvSpPr>
          <p:nvPr>
            <p:ph type="body" idx="1"/>
          </p:nvPr>
        </p:nvSpPr>
        <p:spPr>
          <a:xfrm>
            <a:off x="4077731" y="2335428"/>
            <a:ext cx="7698262" cy="3805882"/>
          </a:xfrm>
        </p:spPr>
        <p:txBody>
          <a:bodyPr>
            <a:noAutofit/>
          </a:bodyPr>
          <a:lstStyle/>
          <a:p>
            <a:pPr marL="457200" lvl="0" indent="-457200">
              <a:spcBef>
                <a:spcPts val="1800"/>
              </a:spcBef>
              <a:spcAft>
                <a:spcPts val="1200"/>
              </a:spcAft>
              <a:buFont typeface="Wingdings" panose="05000000000000000000" pitchFamily="2" charset="2"/>
              <a:buChar char="ü"/>
            </a:pPr>
            <a:r>
              <a:rPr lang="en-US" sz="2000" dirty="0"/>
              <a:t>Engage in early discussion with </a:t>
            </a:r>
            <a:r>
              <a:rPr lang="en-US" sz="2000" b="1" dirty="0"/>
              <a:t>other clusters </a:t>
            </a:r>
            <a:r>
              <a:rPr lang="en-US" sz="2000" dirty="0"/>
              <a:t>to ensure that protection risks inform sectoral analysis and response priorities, promoting integrated/joint programming with protection actors</a:t>
            </a:r>
          </a:p>
          <a:p>
            <a:pPr marL="457200" lvl="0" indent="-457200">
              <a:spcBef>
                <a:spcPts val="1800"/>
              </a:spcBef>
              <a:spcAft>
                <a:spcPts val="1200"/>
              </a:spcAft>
              <a:buFont typeface="Wingdings" panose="05000000000000000000" pitchFamily="2" charset="2"/>
              <a:buChar char="ü"/>
            </a:pPr>
            <a:r>
              <a:rPr lang="en-US" sz="2000" dirty="0"/>
              <a:t>Take advantage of available guidance for </a:t>
            </a:r>
            <a:r>
              <a:rPr lang="en-US" sz="2000" b="1" dirty="0"/>
              <a:t>integrated approaches, i.e. </a:t>
            </a:r>
            <a:r>
              <a:rPr lang="en-US" sz="2000" dirty="0"/>
              <a:t>GPC and Global Health Cluster Joint Op. </a:t>
            </a:r>
            <a:r>
              <a:rPr lang="en-US" sz="2000" dirty="0" err="1"/>
              <a:t>Fram</a:t>
            </a:r>
            <a:r>
              <a:rPr lang="en-US" sz="2000" dirty="0"/>
              <a:t>., GPC / CP / MA / Education / Health Cluster Guidance for Child Victims of EO, etc.</a:t>
            </a:r>
          </a:p>
          <a:p>
            <a:pPr marL="457200" lvl="0" indent="-457200">
              <a:spcBef>
                <a:spcPts val="1800"/>
              </a:spcBef>
              <a:spcAft>
                <a:spcPts val="1200"/>
              </a:spcAft>
              <a:buFont typeface="Wingdings" panose="05000000000000000000" pitchFamily="2" charset="2"/>
              <a:buChar char="ü"/>
            </a:pPr>
            <a:r>
              <a:rPr lang="en-US" sz="2000" dirty="0"/>
              <a:t>Advocate with donors together with other sectors (ideally with active support and participation of relevant lead agencies and NGOs) to </a:t>
            </a:r>
            <a:r>
              <a:rPr lang="en-US" sz="2000" b="1" dirty="0"/>
              <a:t>prioritize joint/integrated programming </a:t>
            </a:r>
            <a:r>
              <a:rPr lang="en-US" sz="2000" dirty="0"/>
              <a:t>in their funding strategy to enhance the centrality of protection – including protection mainstreaming/do no harm</a:t>
            </a:r>
          </a:p>
        </p:txBody>
      </p:sp>
    </p:spTree>
    <p:extLst>
      <p:ext uri="{BB962C8B-B14F-4D97-AF65-F5344CB8AC3E}">
        <p14:creationId xmlns:p14="http://schemas.microsoft.com/office/powerpoint/2010/main" val="4261177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3183</Words>
  <Application>Microsoft Office PowerPoint</Application>
  <PresentationFormat>Grand écran</PresentationFormat>
  <Paragraphs>293</Paragraphs>
  <Slides>47</Slides>
  <Notes>44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47</vt:i4>
      </vt:variant>
    </vt:vector>
  </HeadingPairs>
  <TitlesOfParts>
    <vt:vector size="53" baseType="lpstr">
      <vt:lpstr>Arial</vt:lpstr>
      <vt:lpstr>Calibri</vt:lpstr>
      <vt:lpstr>Calibri Light</vt:lpstr>
      <vt:lpstr>Tw Cen MT</vt:lpstr>
      <vt:lpstr>Wingdings</vt:lpstr>
      <vt:lpstr>Office Theme</vt:lpstr>
      <vt:lpstr>Présentation PowerPoint</vt:lpstr>
      <vt:lpstr>AGENDA</vt:lpstr>
      <vt:lpstr>OBJECTIVE &amp; EXPECTED OUTPUTS</vt:lpstr>
      <vt:lpstr>1. KEY MESSAGES FOR HPC 2021</vt:lpstr>
      <vt:lpstr>1. We are advocating for a simplified 2021 HPC process, considering this year challenges and multiple processes </vt:lpstr>
      <vt:lpstr>2. Joint analysis of protection risks, violations and harm should be a central element of inter-sectoral analysis (HNOs)</vt:lpstr>
      <vt:lpstr>3. We need to address the under-representation and under-funding of protection responses</vt:lpstr>
      <vt:lpstr>4. We should reinforce our efforts to ensure inclusive and people-centred HNOs/HRPs </vt:lpstr>
      <vt:lpstr>5. We aim to strengthen and expand integrated approaches and multi-sectoral responses</vt:lpstr>
      <vt:lpstr>6. We need to ensure  systematic inclusion of AoR specific sections in HNOs and HRPs</vt:lpstr>
      <vt:lpstr>7. The set-up of HPC Tools should follow global policy agreed with OCHA for the Protection Cluster, ensuring AoRs-specific disaggregation and tracking</vt:lpstr>
      <vt:lpstr>2. HPC STEP-BY-STEP PROCESS:  KEY ELEMENTS AND RECOMMENDATIONS</vt:lpstr>
      <vt:lpstr>HPC 2020 SUMMARY</vt:lpstr>
      <vt:lpstr>HPC 2020: KEY HIGLIGHTS</vt:lpstr>
      <vt:lpstr>HPC 2020: KEY CHALLENGES</vt:lpstr>
      <vt:lpstr>HPC 2021: KEY CHANGES</vt:lpstr>
      <vt:lpstr>HPC 2021: KEY AREAS OF FOCUS</vt:lpstr>
      <vt:lpstr>HPC 2021: KEY AREAS OF FOCUS</vt:lpstr>
      <vt:lpstr>Why disability inclusion in HNOs/HRPs? </vt:lpstr>
      <vt:lpstr>What did we learn from 2020 HPC disability inclusion review?</vt:lpstr>
      <vt:lpstr>Related resources and guidance </vt:lpstr>
      <vt:lpstr>HPC 2021: KEY AREAS OF FOCUS</vt:lpstr>
      <vt:lpstr>HPC 2021: KEY AREAS OF FOCUS</vt:lpstr>
      <vt:lpstr>Présentation PowerPoint</vt:lpstr>
      <vt:lpstr>HPC 2021: KEY AREAS OF FOCUS</vt:lpstr>
      <vt:lpstr>HPC 2021: EXPECTED INTER-AGENCY GUIDANCE</vt:lpstr>
      <vt:lpstr>HPC 2021: GUIDANCE FROM GPC</vt:lpstr>
      <vt:lpstr>DISCUSSION</vt:lpstr>
      <vt:lpstr>3. HNO GUIDANCE:  KEY ELEMENTS AND APPROACH FOR INTER-SECTORAL AND SECTORAL GUIDANCE</vt:lpstr>
      <vt:lpstr>1) INTER-SECTORAL ANALYSIS</vt:lpstr>
      <vt:lpstr>1.1. Setting the scope of the analysis</vt:lpstr>
      <vt:lpstr>Présentation PowerPoint</vt:lpstr>
      <vt:lpstr>Why?</vt:lpstr>
      <vt:lpstr>How?</vt:lpstr>
      <vt:lpstr>HOW</vt:lpstr>
      <vt:lpstr>HOW</vt:lpstr>
      <vt:lpstr>HOW</vt:lpstr>
      <vt:lpstr>1.2. Severity analysis and PiN Calculations</vt:lpstr>
      <vt:lpstr>Focus also on narrative</vt:lpstr>
      <vt:lpstr>2) SECTORAL ANALYSIS</vt:lpstr>
      <vt:lpstr>Key recommendations</vt:lpstr>
      <vt:lpstr>DISCUSSION</vt:lpstr>
      <vt:lpstr>4. WRAP UP AND CLOSING REMAKRS</vt:lpstr>
      <vt:lpstr>Présentation PowerPoint</vt:lpstr>
      <vt:lpstr>Présentation PowerPoint</vt:lpstr>
      <vt:lpstr>Présentation PowerPoint</vt:lpstr>
      <vt:lpstr>THANKS!</vt:lpstr>
    </vt:vector>
  </TitlesOfParts>
  <Company>UNHCR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Realisation GTP Diffa 2018</dc:title>
  <dc:creator>Ouisseina Seydou Mamoudou</dc:creator>
  <cp:lastModifiedBy>tamo wagener</cp:lastModifiedBy>
  <cp:revision>267</cp:revision>
  <dcterms:created xsi:type="dcterms:W3CDTF">2018-06-21T08:37:30Z</dcterms:created>
  <dcterms:modified xsi:type="dcterms:W3CDTF">2020-10-09T15:12:14Z</dcterms:modified>
</cp:coreProperties>
</file>